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66" r:id="rId1"/>
  </p:sldMasterIdLst>
  <p:notesMasterIdLst>
    <p:notesMasterId r:id="rId17"/>
  </p:notesMasterIdLst>
  <p:sldIdLst>
    <p:sldId id="256" r:id="rId2"/>
    <p:sldId id="279" r:id="rId3"/>
    <p:sldId id="280" r:id="rId4"/>
    <p:sldId id="281" r:id="rId5"/>
    <p:sldId id="288" r:id="rId6"/>
    <p:sldId id="284" r:id="rId7"/>
    <p:sldId id="282" r:id="rId8"/>
    <p:sldId id="289" r:id="rId9"/>
    <p:sldId id="286" r:id="rId10"/>
    <p:sldId id="287" r:id="rId11"/>
    <p:sldId id="290" r:id="rId12"/>
    <p:sldId id="285" r:id="rId13"/>
    <p:sldId id="291" r:id="rId14"/>
    <p:sldId id="283" r:id="rId15"/>
    <p:sldId id="278" r:id="rId1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82"/>
    <p:restoredTop sz="93209" autoAdjust="0"/>
  </p:normalViewPr>
  <p:slideViewPr>
    <p:cSldViewPr snapToGrid="0">
      <p:cViewPr varScale="1">
        <p:scale>
          <a:sx n="162" d="100"/>
          <a:sy n="162" d="100"/>
        </p:scale>
        <p:origin x="944" y="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1108699ecb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1" name="Google Shape;131;g1108699ecb8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32" name="Google Shape;132;g1108699ecb8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online qc result</a:t>
            </a:r>
          </a:p>
        </p:txBody>
      </p:sp>
    </p:spTree>
    <p:extLst>
      <p:ext uri="{BB962C8B-B14F-4D97-AF65-F5344CB8AC3E}">
        <p14:creationId xmlns:p14="http://schemas.microsoft.com/office/powerpoint/2010/main" val="26143518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obs</a:t>
            </a:r>
            <a:r>
              <a:rPr lang="en-US" dirty="0"/>
              <a:t>-error tuning results</a:t>
            </a:r>
          </a:p>
        </p:txBody>
      </p:sp>
    </p:spTree>
    <p:extLst>
      <p:ext uri="{BB962C8B-B14F-4D97-AF65-F5344CB8AC3E}">
        <p14:creationId xmlns:p14="http://schemas.microsoft.com/office/powerpoint/2010/main" val="38559446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39978680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g1108699ecb8_0_20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20" name="Google Shape;620;g1108699ecb8_0_204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introduction of </a:t>
            </a:r>
            <a:r>
              <a:rPr lang="en-US" dirty="0" err="1"/>
              <a:t>hafs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219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introduction of statistics methods</a:t>
            </a:r>
          </a:p>
        </p:txBody>
      </p:sp>
    </p:spTree>
    <p:extLst>
      <p:ext uri="{BB962C8B-B14F-4D97-AF65-F5344CB8AC3E}">
        <p14:creationId xmlns:p14="http://schemas.microsoft.com/office/powerpoint/2010/main" val="3017220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different-</a:t>
            </a:r>
            <a:r>
              <a:rPr lang="en-US" dirty="0" err="1"/>
              <a:t>reso</a:t>
            </a:r>
            <a:r>
              <a:rPr lang="en-US" dirty="0"/>
              <a:t> experiments</a:t>
            </a:r>
          </a:p>
        </p:txBody>
      </p:sp>
    </p:spTree>
    <p:extLst>
      <p:ext uri="{BB962C8B-B14F-4D97-AF65-F5344CB8AC3E}">
        <p14:creationId xmlns:p14="http://schemas.microsoft.com/office/powerpoint/2010/main" val="30391239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654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reso</a:t>
            </a:r>
            <a:r>
              <a:rPr lang="en-US" dirty="0"/>
              <a:t> experiments result comparison</a:t>
            </a:r>
          </a:p>
        </p:txBody>
      </p:sp>
    </p:spTree>
    <p:extLst>
      <p:ext uri="{BB962C8B-B14F-4D97-AF65-F5344CB8AC3E}">
        <p14:creationId xmlns:p14="http://schemas.microsoft.com/office/powerpoint/2010/main" val="778020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obs</a:t>
            </a:r>
            <a:r>
              <a:rPr lang="en-US" dirty="0"/>
              <a:t> error tuning experiment</a:t>
            </a:r>
          </a:p>
        </p:txBody>
      </p:sp>
    </p:spTree>
    <p:extLst>
      <p:ext uri="{BB962C8B-B14F-4D97-AF65-F5344CB8AC3E}">
        <p14:creationId xmlns:p14="http://schemas.microsoft.com/office/powerpoint/2010/main" val="40566479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obs</a:t>
            </a:r>
            <a:r>
              <a:rPr lang="en-US" dirty="0"/>
              <a:t> error tuning experiment</a:t>
            </a:r>
          </a:p>
        </p:txBody>
      </p:sp>
    </p:spTree>
    <p:extLst>
      <p:ext uri="{BB962C8B-B14F-4D97-AF65-F5344CB8AC3E}">
        <p14:creationId xmlns:p14="http://schemas.microsoft.com/office/powerpoint/2010/main" val="24469777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online qc</a:t>
            </a:r>
          </a:p>
        </p:txBody>
      </p:sp>
    </p:spTree>
    <p:extLst>
      <p:ext uri="{BB962C8B-B14F-4D97-AF65-F5344CB8AC3E}">
        <p14:creationId xmlns:p14="http://schemas.microsoft.com/office/powerpoint/2010/main" val="86287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Section Header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>
            <a:spLocks noGrp="1"/>
          </p:cNvSpPr>
          <p:nvPr>
            <p:ph type="title"/>
          </p:nvPr>
        </p:nvSpPr>
        <p:spPr>
          <a:xfrm>
            <a:off x="342900" y="800100"/>
            <a:ext cx="39480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3000"/>
              <a:buFont typeface="Arial"/>
              <a:buNone/>
              <a:defRPr sz="3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body" idx="1"/>
          </p:nvPr>
        </p:nvSpPr>
        <p:spPr>
          <a:xfrm>
            <a:off x="367952" y="3053953"/>
            <a:ext cx="3948000" cy="3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725944" y="205930"/>
            <a:ext cx="2859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" name="Google Shape;9;p1">
            <a:extLst>
              <a:ext uri="{FF2B5EF4-FFF2-40B4-BE49-F238E27FC236}">
                <a16:creationId xmlns:a16="http://schemas.microsoft.com/office/drawing/2014/main" id="{A5DBDFBD-57F3-4247-8360-A1670A1BC7CC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214178" y="89033"/>
            <a:ext cx="488282" cy="50863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2;p1">
            <a:extLst>
              <a:ext uri="{FF2B5EF4-FFF2-40B4-BE49-F238E27FC236}">
                <a16:creationId xmlns:a16="http://schemas.microsoft.com/office/drawing/2014/main" id="{99D3A0DE-A489-9740-B0F3-26E52BD0D959}"/>
              </a:ext>
            </a:extLst>
          </p:cNvPr>
          <p:cNvPicPr preferRelativeResize="0"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2534" y="113387"/>
            <a:ext cx="459925" cy="45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E1ED882-21DF-B841-AA63-4287C4CA8C2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15" y="89033"/>
            <a:ext cx="785230" cy="4829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tats ">
  <p:cSld name="Stats 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sldNum" idx="12"/>
          </p:nvPr>
        </p:nvSpPr>
        <p:spPr>
          <a:xfrm>
            <a:off x="8725944" y="205930"/>
            <a:ext cx="2859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title"/>
          </p:nvPr>
        </p:nvSpPr>
        <p:spPr>
          <a:xfrm>
            <a:off x="629841" y="1364198"/>
            <a:ext cx="2399100" cy="5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3000"/>
              <a:buFont typeface="Arial"/>
              <a:buNone/>
              <a:defRPr sz="3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Google Shape;68;p12"/>
          <p:cNvSpPr txBox="1">
            <a:spLocks noGrp="1"/>
          </p:cNvSpPr>
          <p:nvPr>
            <p:ph type="body" idx="1"/>
          </p:nvPr>
        </p:nvSpPr>
        <p:spPr>
          <a:xfrm>
            <a:off x="1086446" y="2571750"/>
            <a:ext cx="1485900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4298D3"/>
              </a:buClr>
              <a:buSzPts val="5000"/>
              <a:buFont typeface="Arial"/>
              <a:buNone/>
              <a:defRPr sz="5000" b="0" i="0" u="none" strike="noStrike" cap="none">
                <a:solidFill>
                  <a:srgbClr val="4298D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Google Shape;69;p12"/>
          <p:cNvSpPr txBox="1">
            <a:spLocks noGrp="1"/>
          </p:cNvSpPr>
          <p:nvPr>
            <p:ph type="body" idx="2"/>
          </p:nvPr>
        </p:nvSpPr>
        <p:spPr>
          <a:xfrm>
            <a:off x="943571" y="3429000"/>
            <a:ext cx="1771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70" name="Google Shape;70;p12"/>
          <p:cNvCxnSpPr/>
          <p:nvPr/>
        </p:nvCxnSpPr>
        <p:spPr>
          <a:xfrm>
            <a:off x="3143250" y="2114550"/>
            <a:ext cx="0" cy="2028900"/>
          </a:xfrm>
          <a:prstGeom prst="straightConnector1">
            <a:avLst/>
          </a:prstGeom>
          <a:noFill/>
          <a:ln w="25400" cap="rnd" cmpd="sng">
            <a:solidFill>
              <a:srgbClr val="575757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71" name="Google Shape;71;p12"/>
          <p:cNvCxnSpPr/>
          <p:nvPr/>
        </p:nvCxnSpPr>
        <p:spPr>
          <a:xfrm>
            <a:off x="6000750" y="2114550"/>
            <a:ext cx="0" cy="2028900"/>
          </a:xfrm>
          <a:prstGeom prst="straightConnector1">
            <a:avLst/>
          </a:prstGeom>
          <a:noFill/>
          <a:ln w="25400" cap="rnd" cmpd="sng">
            <a:solidFill>
              <a:srgbClr val="575757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72" name="Google Shape;72;p12"/>
          <p:cNvSpPr txBox="1">
            <a:spLocks noGrp="1"/>
          </p:cNvSpPr>
          <p:nvPr>
            <p:ph type="body" idx="3"/>
          </p:nvPr>
        </p:nvSpPr>
        <p:spPr>
          <a:xfrm>
            <a:off x="3829049" y="2571750"/>
            <a:ext cx="1485900" cy="8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4298D3"/>
              </a:buClr>
              <a:buSzPts val="5000"/>
              <a:buFont typeface="Arial"/>
              <a:buNone/>
              <a:defRPr sz="5000" b="0" i="0" u="none" strike="noStrike" cap="none">
                <a:solidFill>
                  <a:srgbClr val="4298D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body" idx="4"/>
          </p:nvPr>
        </p:nvSpPr>
        <p:spPr>
          <a:xfrm>
            <a:off x="3686175" y="3457575"/>
            <a:ext cx="1771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Google Shape;74;p12"/>
          <p:cNvSpPr txBox="1">
            <a:spLocks noGrp="1"/>
          </p:cNvSpPr>
          <p:nvPr>
            <p:ph type="body" idx="5"/>
          </p:nvPr>
        </p:nvSpPr>
        <p:spPr>
          <a:xfrm>
            <a:off x="6286500" y="2571750"/>
            <a:ext cx="2628900" cy="8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4298D3"/>
              </a:buClr>
              <a:buSzPts val="5000"/>
              <a:buFont typeface="Arial"/>
              <a:buNone/>
              <a:defRPr sz="5000" b="0" i="0" u="none" strike="noStrike" cap="none">
                <a:solidFill>
                  <a:srgbClr val="4298D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body" idx="6"/>
          </p:nvPr>
        </p:nvSpPr>
        <p:spPr>
          <a:xfrm>
            <a:off x="6686549" y="3457575"/>
            <a:ext cx="1771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7"/>
          </p:nvPr>
        </p:nvSpPr>
        <p:spPr>
          <a:xfrm>
            <a:off x="944353" y="2343150"/>
            <a:ext cx="17718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4298D3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4298D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8"/>
          </p:nvPr>
        </p:nvSpPr>
        <p:spPr>
          <a:xfrm>
            <a:off x="3686175" y="2343150"/>
            <a:ext cx="17718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4298D3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4298D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9"/>
          </p:nvPr>
        </p:nvSpPr>
        <p:spPr>
          <a:xfrm>
            <a:off x="6686549" y="2343150"/>
            <a:ext cx="17718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4298D3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4298D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st">
  <p:cSld name="Lis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3"/>
          <p:cNvSpPr txBox="1">
            <a:spLocks noGrp="1"/>
          </p:cNvSpPr>
          <p:nvPr>
            <p:ph type="sldNum" idx="12"/>
          </p:nvPr>
        </p:nvSpPr>
        <p:spPr>
          <a:xfrm>
            <a:off x="8725944" y="205930"/>
            <a:ext cx="2859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title"/>
          </p:nvPr>
        </p:nvSpPr>
        <p:spPr>
          <a:xfrm>
            <a:off x="285750" y="1364198"/>
            <a:ext cx="2743200" cy="5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3000"/>
              <a:buFont typeface="Arial"/>
              <a:buNone/>
              <a:defRPr sz="3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body" idx="1"/>
          </p:nvPr>
        </p:nvSpPr>
        <p:spPr>
          <a:xfrm>
            <a:off x="1714500" y="2171700"/>
            <a:ext cx="26289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grpSp>
        <p:nvGrpSpPr>
          <p:cNvPr id="83" name="Google Shape;83;p13"/>
          <p:cNvGrpSpPr/>
          <p:nvPr/>
        </p:nvGrpSpPr>
        <p:grpSpPr>
          <a:xfrm>
            <a:off x="1301520" y="3480817"/>
            <a:ext cx="286893" cy="286893"/>
            <a:chOff x="6553198" y="2590804"/>
            <a:chExt cx="457200" cy="457200"/>
          </a:xfrm>
        </p:grpSpPr>
        <p:sp>
          <p:nvSpPr>
            <p:cNvPr id="84" name="Google Shape;84;p13"/>
            <p:cNvSpPr/>
            <p:nvPr/>
          </p:nvSpPr>
          <p:spPr>
            <a:xfrm>
              <a:off x="6553198" y="2590804"/>
              <a:ext cx="457200" cy="457200"/>
            </a:xfrm>
            <a:prstGeom prst="ellipse">
              <a:avLst/>
            </a:prstGeom>
            <a:solidFill>
              <a:srgbClr val="4298D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13"/>
            <p:cNvSpPr txBox="1"/>
            <p:nvPr/>
          </p:nvSpPr>
          <p:spPr>
            <a:xfrm>
              <a:off x="6591299" y="2653846"/>
              <a:ext cx="381000" cy="33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en" sz="9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6" name="Google Shape;86;p13"/>
          <p:cNvSpPr txBox="1">
            <a:spLocks noGrp="1"/>
          </p:cNvSpPr>
          <p:nvPr>
            <p:ph type="body" idx="2"/>
          </p:nvPr>
        </p:nvSpPr>
        <p:spPr>
          <a:xfrm>
            <a:off x="1714500" y="3480669"/>
            <a:ext cx="26289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body" idx="3"/>
          </p:nvPr>
        </p:nvSpPr>
        <p:spPr>
          <a:xfrm>
            <a:off x="5341958" y="2171700"/>
            <a:ext cx="26289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body" idx="4"/>
          </p:nvPr>
        </p:nvSpPr>
        <p:spPr>
          <a:xfrm>
            <a:off x="5341958" y="3480669"/>
            <a:ext cx="26289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grpSp>
        <p:nvGrpSpPr>
          <p:cNvPr id="89" name="Google Shape;89;p13"/>
          <p:cNvGrpSpPr/>
          <p:nvPr/>
        </p:nvGrpSpPr>
        <p:grpSpPr>
          <a:xfrm>
            <a:off x="1329534" y="2171848"/>
            <a:ext cx="286893" cy="286893"/>
            <a:chOff x="6553198" y="2590804"/>
            <a:chExt cx="457200" cy="457200"/>
          </a:xfrm>
        </p:grpSpPr>
        <p:sp>
          <p:nvSpPr>
            <p:cNvPr id="90" name="Google Shape;90;p13"/>
            <p:cNvSpPr/>
            <p:nvPr/>
          </p:nvSpPr>
          <p:spPr>
            <a:xfrm>
              <a:off x="6553198" y="2590804"/>
              <a:ext cx="457200" cy="457200"/>
            </a:xfrm>
            <a:prstGeom prst="ellipse">
              <a:avLst/>
            </a:prstGeom>
            <a:solidFill>
              <a:srgbClr val="4298D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13"/>
            <p:cNvSpPr txBox="1"/>
            <p:nvPr/>
          </p:nvSpPr>
          <p:spPr>
            <a:xfrm>
              <a:off x="6591299" y="2653846"/>
              <a:ext cx="381000" cy="33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en" sz="9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2" name="Google Shape;92;p13"/>
          <p:cNvGrpSpPr/>
          <p:nvPr/>
        </p:nvGrpSpPr>
        <p:grpSpPr>
          <a:xfrm>
            <a:off x="4915276" y="3480812"/>
            <a:ext cx="286893" cy="286893"/>
            <a:chOff x="6553198" y="2590804"/>
            <a:chExt cx="457200" cy="457200"/>
          </a:xfrm>
        </p:grpSpPr>
        <p:sp>
          <p:nvSpPr>
            <p:cNvPr id="93" name="Google Shape;93;p13"/>
            <p:cNvSpPr/>
            <p:nvPr/>
          </p:nvSpPr>
          <p:spPr>
            <a:xfrm>
              <a:off x="6553198" y="2590804"/>
              <a:ext cx="457200" cy="457200"/>
            </a:xfrm>
            <a:prstGeom prst="ellipse">
              <a:avLst/>
            </a:prstGeom>
            <a:solidFill>
              <a:srgbClr val="4298D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13"/>
            <p:cNvSpPr txBox="1"/>
            <p:nvPr/>
          </p:nvSpPr>
          <p:spPr>
            <a:xfrm>
              <a:off x="6591299" y="2653846"/>
              <a:ext cx="381000" cy="33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en" sz="9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5" name="Google Shape;95;p13"/>
          <p:cNvGrpSpPr/>
          <p:nvPr/>
        </p:nvGrpSpPr>
        <p:grpSpPr>
          <a:xfrm>
            <a:off x="4915275" y="2171848"/>
            <a:ext cx="286893" cy="286893"/>
            <a:chOff x="6553198" y="2590804"/>
            <a:chExt cx="457200" cy="457200"/>
          </a:xfrm>
        </p:grpSpPr>
        <p:sp>
          <p:nvSpPr>
            <p:cNvPr id="96" name="Google Shape;96;p13"/>
            <p:cNvSpPr/>
            <p:nvPr/>
          </p:nvSpPr>
          <p:spPr>
            <a:xfrm>
              <a:off x="6553198" y="2590804"/>
              <a:ext cx="457200" cy="457200"/>
            </a:xfrm>
            <a:prstGeom prst="ellipse">
              <a:avLst/>
            </a:prstGeom>
            <a:solidFill>
              <a:srgbClr val="4298D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13"/>
            <p:cNvSpPr txBox="1"/>
            <p:nvPr/>
          </p:nvSpPr>
          <p:spPr>
            <a:xfrm>
              <a:off x="6591299" y="2653846"/>
              <a:ext cx="381000" cy="33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en" sz="9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Section Header 1">
  <p:cSld name="SECTION_HEADER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>
            <a:spLocks noGrp="1"/>
          </p:cNvSpPr>
          <p:nvPr>
            <p:ph type="title"/>
          </p:nvPr>
        </p:nvSpPr>
        <p:spPr>
          <a:xfrm>
            <a:off x="342900" y="800100"/>
            <a:ext cx="39480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3000"/>
              <a:buFont typeface="Arial"/>
              <a:buNone/>
              <a:defRPr sz="3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0" name="Google Shape;110;p15"/>
          <p:cNvSpPr txBox="1">
            <a:spLocks noGrp="1"/>
          </p:cNvSpPr>
          <p:nvPr>
            <p:ph type="body" idx="1"/>
          </p:nvPr>
        </p:nvSpPr>
        <p:spPr>
          <a:xfrm>
            <a:off x="367952" y="3053953"/>
            <a:ext cx="3948000" cy="3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Google Shape;111;p15"/>
          <p:cNvSpPr txBox="1">
            <a:spLocks noGrp="1"/>
          </p:cNvSpPr>
          <p:nvPr>
            <p:ph type="sldNum" idx="12"/>
          </p:nvPr>
        </p:nvSpPr>
        <p:spPr>
          <a:xfrm>
            <a:off x="8725944" y="205930"/>
            <a:ext cx="2859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AND_BODY 2">
  <p:cSld name="TITLE_AND_BODY 2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6"/>
          <p:cNvSpPr txBox="1">
            <a:spLocks noGrp="1"/>
          </p:cNvSpPr>
          <p:nvPr>
            <p:ph type="title"/>
          </p:nvPr>
        </p:nvSpPr>
        <p:spPr>
          <a:xfrm>
            <a:off x="311736" y="574246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91400" rIns="91400" bIns="91400" anchor="ctr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14" name="Google Shape;114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91400" rIns="91400" bIns="91400" anchor="ctr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15" name="Google Shape;115;p16"/>
          <p:cNvSpPr txBox="1">
            <a:spLocks noGrp="1"/>
          </p:cNvSpPr>
          <p:nvPr>
            <p:ph type="sldNum" idx="12"/>
          </p:nvPr>
        </p:nvSpPr>
        <p:spPr>
          <a:xfrm>
            <a:off x="8837248" y="4774893"/>
            <a:ext cx="184200" cy="19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50" tIns="34250" rIns="34250" bIns="34250" anchor="ctr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6" name="Google Shape;116;p16"/>
          <p:cNvSpPr txBox="1">
            <a:spLocks noGrp="1"/>
          </p:cNvSpPr>
          <p:nvPr>
            <p:ph type="sldNum" idx="2"/>
          </p:nvPr>
        </p:nvSpPr>
        <p:spPr>
          <a:xfrm>
            <a:off x="8725944" y="205930"/>
            <a:ext cx="2859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7"/>
          <p:cNvSpPr txBox="1">
            <a:spLocks noGrp="1"/>
          </p:cNvSpPr>
          <p:nvPr>
            <p:ph type="title"/>
          </p:nvPr>
        </p:nvSpPr>
        <p:spPr>
          <a:xfrm>
            <a:off x="342900" y="800100"/>
            <a:ext cx="39480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50" tIns="34250" rIns="34250" bIns="3425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  <a:defRPr sz="30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19" name="Google Shape;119;p17"/>
          <p:cNvSpPr txBox="1">
            <a:spLocks noGrp="1"/>
          </p:cNvSpPr>
          <p:nvPr>
            <p:ph type="body" idx="1"/>
          </p:nvPr>
        </p:nvSpPr>
        <p:spPr>
          <a:xfrm>
            <a:off x="367951" y="3053953"/>
            <a:ext cx="3948000" cy="3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50" tIns="34250" rIns="34250" bIns="3425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>
                <a:solidFill>
                  <a:srgbClr val="575757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>
                <a:solidFill>
                  <a:srgbClr val="575757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>
                <a:solidFill>
                  <a:srgbClr val="575757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>
                <a:solidFill>
                  <a:srgbClr val="575757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>
                <a:solidFill>
                  <a:srgbClr val="575757"/>
                </a:solidFill>
              </a:defRPr>
            </a:lvl5pPr>
            <a:lvl6pPr marL="274320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0" name="Google Shape;120;p17"/>
          <p:cNvSpPr txBox="1">
            <a:spLocks noGrp="1"/>
          </p:cNvSpPr>
          <p:nvPr>
            <p:ph type="sldNum" idx="12"/>
          </p:nvPr>
        </p:nvSpPr>
        <p:spPr>
          <a:xfrm>
            <a:off x="8725944" y="205930"/>
            <a:ext cx="2859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title"/>
          </p:nvPr>
        </p:nvSpPr>
        <p:spPr>
          <a:xfrm>
            <a:off x="457225" y="409575"/>
            <a:ext cx="8229600" cy="3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7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472458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ldNum" idx="2"/>
          </p:nvPr>
        </p:nvSpPr>
        <p:spPr>
          <a:xfrm>
            <a:off x="8725944" y="205930"/>
            <a:ext cx="2859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ubtitile with Photo">
  <p:cSld name="Title Subtitile with Photo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>
            <a:spLocks noGrp="1"/>
          </p:cNvSpPr>
          <p:nvPr>
            <p:ph type="pic" idx="2"/>
          </p:nvPr>
        </p:nvSpPr>
        <p:spPr>
          <a:xfrm>
            <a:off x="4572000" y="628650"/>
            <a:ext cx="4572000" cy="4515000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8725944" y="205930"/>
            <a:ext cx="2859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342900" y="800100"/>
            <a:ext cx="3314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3300"/>
              <a:buFont typeface="Arial"/>
              <a:buNone/>
              <a:defRPr sz="33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/>
          </p:nvPr>
        </p:nvSpPr>
        <p:spPr>
          <a:xfrm>
            <a:off x="367952" y="3053953"/>
            <a:ext cx="3314700" cy="3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ubtitle with Content">
  <p:cSld name="Title Subtitle with Conten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body" idx="1"/>
          </p:nvPr>
        </p:nvSpPr>
        <p:spPr>
          <a:xfrm>
            <a:off x="4572000" y="800100"/>
            <a:ext cx="3944400" cy="35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sldNum" idx="12"/>
          </p:nvPr>
        </p:nvSpPr>
        <p:spPr>
          <a:xfrm>
            <a:off x="8725944" y="205930"/>
            <a:ext cx="2859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342900" y="800100"/>
            <a:ext cx="3314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3300"/>
              <a:buFont typeface="Arial"/>
              <a:buNone/>
              <a:defRPr sz="33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2"/>
          </p:nvPr>
        </p:nvSpPr>
        <p:spPr>
          <a:xfrm>
            <a:off x="367952" y="3053953"/>
            <a:ext cx="3314700" cy="3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and Photos">
  <p:cSld name="Title, Content and Photo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367952" y="3130152"/>
            <a:ext cx="3314700" cy="158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ldNum" idx="12"/>
          </p:nvPr>
        </p:nvSpPr>
        <p:spPr>
          <a:xfrm>
            <a:off x="8725944" y="205930"/>
            <a:ext cx="2859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342900" y="800101"/>
            <a:ext cx="3314700" cy="17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3300"/>
              <a:buFont typeface="Arial"/>
              <a:buNone/>
              <a:defRPr sz="33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2"/>
          </p:nvPr>
        </p:nvSpPr>
        <p:spPr>
          <a:xfrm>
            <a:off x="367952" y="2686050"/>
            <a:ext cx="3314700" cy="3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7"/>
          <p:cNvSpPr>
            <a:spLocks noGrp="1"/>
          </p:cNvSpPr>
          <p:nvPr>
            <p:ph type="pic" idx="3"/>
          </p:nvPr>
        </p:nvSpPr>
        <p:spPr>
          <a:xfrm>
            <a:off x="4743450" y="800100"/>
            <a:ext cx="2171700" cy="3918300"/>
          </a:xfrm>
          <a:prstGeom prst="rect">
            <a:avLst/>
          </a:prstGeom>
          <a:noFill/>
          <a:ln>
            <a:noFill/>
          </a:ln>
        </p:spPr>
      </p:sp>
      <p:sp>
        <p:nvSpPr>
          <p:cNvPr id="42" name="Google Shape;42;p7"/>
          <p:cNvSpPr>
            <a:spLocks noGrp="1"/>
          </p:cNvSpPr>
          <p:nvPr>
            <p:ph type="pic" idx="4"/>
          </p:nvPr>
        </p:nvSpPr>
        <p:spPr>
          <a:xfrm>
            <a:off x="7006747" y="808712"/>
            <a:ext cx="2171700" cy="3918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and Photo">
  <p:cSld name="Title, Content and Photo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>
            <a:spLocks noGrp="1"/>
          </p:cNvSpPr>
          <p:nvPr>
            <p:ph type="body" idx="1"/>
          </p:nvPr>
        </p:nvSpPr>
        <p:spPr>
          <a:xfrm>
            <a:off x="367952" y="3130152"/>
            <a:ext cx="3314700" cy="158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sldNum" idx="12"/>
          </p:nvPr>
        </p:nvSpPr>
        <p:spPr>
          <a:xfrm>
            <a:off x="8725944" y="205930"/>
            <a:ext cx="2859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342900" y="800101"/>
            <a:ext cx="3314700" cy="17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3300"/>
              <a:buFont typeface="Arial"/>
              <a:buNone/>
              <a:defRPr sz="33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body" idx="2"/>
          </p:nvPr>
        </p:nvSpPr>
        <p:spPr>
          <a:xfrm>
            <a:off x="367952" y="2686050"/>
            <a:ext cx="3314700" cy="3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8"/>
          <p:cNvSpPr>
            <a:spLocks noGrp="1"/>
          </p:cNvSpPr>
          <p:nvPr>
            <p:ph type="pic" idx="3"/>
          </p:nvPr>
        </p:nvSpPr>
        <p:spPr>
          <a:xfrm>
            <a:off x="4572000" y="808712"/>
            <a:ext cx="4606500" cy="3918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 and Subtitle">
  <p:cSld name="Comparison and Subtitle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>
            <a:spLocks noGrp="1"/>
          </p:cNvSpPr>
          <p:nvPr>
            <p:ph type="body" idx="1"/>
          </p:nvPr>
        </p:nvSpPr>
        <p:spPr>
          <a:xfrm>
            <a:off x="629841" y="2115977"/>
            <a:ext cx="3868500" cy="3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None/>
              <a:defRPr sz="15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None/>
              <a:defRPr sz="15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body" idx="2"/>
          </p:nvPr>
        </p:nvSpPr>
        <p:spPr>
          <a:xfrm>
            <a:off x="629841" y="2565711"/>
            <a:ext cx="3868500" cy="20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body" idx="3"/>
          </p:nvPr>
        </p:nvSpPr>
        <p:spPr>
          <a:xfrm>
            <a:off x="4629150" y="2116207"/>
            <a:ext cx="3887400" cy="3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None/>
              <a:defRPr sz="15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None/>
              <a:defRPr sz="15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body" idx="4"/>
          </p:nvPr>
        </p:nvSpPr>
        <p:spPr>
          <a:xfrm>
            <a:off x="4629150" y="2571750"/>
            <a:ext cx="3887400" cy="207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ldNum" idx="12"/>
          </p:nvPr>
        </p:nvSpPr>
        <p:spPr>
          <a:xfrm>
            <a:off x="8725944" y="205930"/>
            <a:ext cx="2859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342900" y="1364198"/>
            <a:ext cx="2399100" cy="5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3000"/>
              <a:buFont typeface="Arial"/>
              <a:buNone/>
              <a:defRPr sz="3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Slide">
  <p:cSld name="Table Slid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>
            <a:spLocks noGrp="1"/>
          </p:cNvSpPr>
          <p:nvPr>
            <p:ph type="sldNum" idx="12"/>
          </p:nvPr>
        </p:nvSpPr>
        <p:spPr>
          <a:xfrm>
            <a:off x="8725944" y="205930"/>
            <a:ext cx="2859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title"/>
          </p:nvPr>
        </p:nvSpPr>
        <p:spPr>
          <a:xfrm>
            <a:off x="400050" y="1364198"/>
            <a:ext cx="2856300" cy="5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3000"/>
              <a:buFont typeface="Arial"/>
              <a:buNone/>
              <a:defRPr sz="3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10"/>
          <p:cNvSpPr>
            <a:spLocks noGrp="1"/>
          </p:cNvSpPr>
          <p:nvPr>
            <p:ph type="tbl" idx="2"/>
          </p:nvPr>
        </p:nvSpPr>
        <p:spPr>
          <a:xfrm>
            <a:off x="1257300" y="2114550"/>
            <a:ext cx="6743700" cy="20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ject Overview">
  <p:cSld name="Subject Overview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1"/>
          <p:cNvSpPr txBox="1">
            <a:spLocks noGrp="1"/>
          </p:cNvSpPr>
          <p:nvPr>
            <p:ph type="sldNum" idx="12"/>
          </p:nvPr>
        </p:nvSpPr>
        <p:spPr>
          <a:xfrm>
            <a:off x="8725944" y="205930"/>
            <a:ext cx="2859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2" name="Google Shape;62;p11"/>
          <p:cNvSpPr>
            <a:spLocks noGrp="1"/>
          </p:cNvSpPr>
          <p:nvPr>
            <p:ph type="pic" idx="2"/>
          </p:nvPr>
        </p:nvSpPr>
        <p:spPr>
          <a:xfrm>
            <a:off x="0" y="3714750"/>
            <a:ext cx="9144000" cy="1086000"/>
          </a:xfrm>
          <a:prstGeom prst="rect">
            <a:avLst/>
          </a:prstGeom>
          <a:noFill/>
          <a:ln>
            <a:noFill/>
          </a:ln>
        </p:spPr>
      </p:sp>
      <p:sp>
        <p:nvSpPr>
          <p:cNvPr id="63" name="Google Shape;63;p11"/>
          <p:cNvSpPr txBox="1">
            <a:spLocks noGrp="1"/>
          </p:cNvSpPr>
          <p:nvPr>
            <p:ph type="title"/>
          </p:nvPr>
        </p:nvSpPr>
        <p:spPr>
          <a:xfrm>
            <a:off x="342900" y="1364198"/>
            <a:ext cx="2399100" cy="5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3000"/>
              <a:buFont typeface="Arial"/>
              <a:buNone/>
              <a:defRPr sz="3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1657350" y="2171700"/>
            <a:ext cx="6400800" cy="14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575757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0"/>
            <a:ext cx="9144000" cy="628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sx="101000" sy="101000" algn="ctr" rotWithShape="0">
              <a:schemeClr val="lt2"/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7;p1"/>
          <p:cNvSpPr txBox="1">
            <a:spLocks noGrp="1"/>
          </p:cNvSpPr>
          <p:nvPr>
            <p:ph type="sldNum" idx="12"/>
          </p:nvPr>
        </p:nvSpPr>
        <p:spPr>
          <a:xfrm>
            <a:off x="8725944" y="205930"/>
            <a:ext cx="2859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" name="Google Shape;8;p1"/>
          <p:cNvSpPr txBox="1"/>
          <p:nvPr/>
        </p:nvSpPr>
        <p:spPr>
          <a:xfrm>
            <a:off x="7315200" y="250520"/>
            <a:ext cx="14289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US" altLang="zh-CN" sz="800" dirty="0">
                <a:solidFill>
                  <a:srgbClr val="666666"/>
                </a:solidFill>
              </a:rPr>
              <a:t>1</a:t>
            </a:r>
            <a:r>
              <a:rPr lang="en" sz="800" dirty="0">
                <a:solidFill>
                  <a:srgbClr val="666666"/>
                </a:solidFill>
              </a:rPr>
              <a:t>/1</a:t>
            </a:r>
            <a:r>
              <a:rPr lang="en-US" altLang="zh-CN" sz="800" dirty="0">
                <a:solidFill>
                  <a:srgbClr val="666666"/>
                </a:solidFill>
              </a:rPr>
              <a:t>0</a:t>
            </a:r>
            <a:r>
              <a:rPr lang="en" sz="800" dirty="0">
                <a:solidFill>
                  <a:srgbClr val="666666"/>
                </a:solidFill>
              </a:rPr>
              <a:t>/</a:t>
            </a:r>
            <a:r>
              <a:rPr lang="en" sz="800" b="0" i="0" u="none" strike="noStrike" cap="none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202</a:t>
            </a:r>
            <a:r>
              <a:rPr lang="en-US" altLang="zh-CN" sz="800" b="0" i="0" u="none" strike="noStrike" cap="none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" sz="800" b="0" i="0" u="none" strike="noStrike" cap="none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Google Shape;9;p1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492851" y="89033"/>
            <a:ext cx="2171702" cy="50863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1"/>
          <p:cNvSpPr txBox="1"/>
          <p:nvPr/>
        </p:nvSpPr>
        <p:spPr>
          <a:xfrm>
            <a:off x="5474975" y="250525"/>
            <a:ext cx="16404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Google Shape;11;p1" descr="Picture 26"/>
          <p:cNvPicPr preferRelativeResize="0"/>
          <p:nvPr userDrawn="1"/>
        </p:nvPicPr>
        <p:blipFill rotWithShape="1">
          <a:blip r:embed="rId18">
            <a:alphaModFix/>
          </a:blip>
          <a:srcRect/>
          <a:stretch/>
        </p:blipFill>
        <p:spPr>
          <a:xfrm>
            <a:off x="51607" y="114750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1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521208" y="113387"/>
            <a:ext cx="459925" cy="45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166B562-4B8A-4A15-8CF9-E081C6BDAE0B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957" y="89033"/>
            <a:ext cx="785230" cy="48291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2C1F153-8BC4-0A45-8DF0-FCC7AA0BDD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714"/>
          <a:stretch/>
        </p:blipFill>
        <p:spPr>
          <a:xfrm>
            <a:off x="3377504" y="113387"/>
            <a:ext cx="861458" cy="434209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5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0"/>
          <p:cNvSpPr txBox="1">
            <a:spLocks noGrp="1"/>
          </p:cNvSpPr>
          <p:nvPr>
            <p:ph type="title"/>
          </p:nvPr>
        </p:nvSpPr>
        <p:spPr>
          <a:xfrm>
            <a:off x="342900" y="800100"/>
            <a:ext cx="8146831" cy="175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lvl="0"/>
            <a:r>
              <a:rPr lang="en-US" sz="2400" dirty="0">
                <a:solidFill>
                  <a:schemeClr val="tx1"/>
                </a:solidFill>
              </a:rPr>
              <a:t>Improvements in the Assimilation of Tropical Cyclone Inner-core Observations in NOAA's Next-Generation Hurricane Analysis and Forecast System (HAFS)</a:t>
            </a:r>
            <a:endParaRPr sz="2400" dirty="0">
              <a:solidFill>
                <a:schemeClr val="tx1"/>
              </a:solidFill>
            </a:endParaRPr>
          </a:p>
        </p:txBody>
      </p:sp>
      <p:sp>
        <p:nvSpPr>
          <p:cNvPr id="135" name="Google Shape;135;p20"/>
          <p:cNvSpPr txBox="1">
            <a:spLocks noGrp="1"/>
          </p:cNvSpPr>
          <p:nvPr>
            <p:ph type="body" idx="1"/>
          </p:nvPr>
        </p:nvSpPr>
        <p:spPr>
          <a:xfrm>
            <a:off x="342900" y="2744683"/>
            <a:ext cx="8357994" cy="16729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Dan Wu</a:t>
            </a:r>
            <a:r>
              <a:rPr lang="en-US" sz="1400" baseline="30000" dirty="0">
                <a:solidFill>
                  <a:schemeClr val="tx1"/>
                </a:solidFill>
              </a:rPr>
              <a:t>1,2</a:t>
            </a:r>
            <a:r>
              <a:rPr lang="en-US" sz="1400" dirty="0">
                <a:solidFill>
                  <a:schemeClr val="tx1"/>
                </a:solidFill>
              </a:rPr>
              <a:t>, </a:t>
            </a:r>
            <a:r>
              <a:rPr lang="en-US" sz="1400" dirty="0" err="1">
                <a:solidFill>
                  <a:schemeClr val="tx1"/>
                </a:solidFill>
              </a:rPr>
              <a:t>Altug</a:t>
            </a:r>
            <a:r>
              <a:rPr lang="en-US" sz="1400" dirty="0">
                <a:solidFill>
                  <a:schemeClr val="tx1"/>
                </a:solidFill>
              </a:rPr>
              <a:t> Aksoy</a:t>
            </a:r>
            <a:r>
              <a:rPr lang="en-US" sz="1400" baseline="30000" dirty="0">
                <a:solidFill>
                  <a:schemeClr val="tx1"/>
                </a:solidFill>
              </a:rPr>
              <a:t>1,2</a:t>
            </a:r>
            <a:r>
              <a:rPr lang="en-US" sz="1400" dirty="0">
                <a:solidFill>
                  <a:schemeClr val="tx1"/>
                </a:solidFill>
              </a:rPr>
              <a:t>, Jason Sipple</a:t>
            </a:r>
            <a:r>
              <a:rPr lang="en-US" sz="1400" baseline="30000" dirty="0">
                <a:solidFill>
                  <a:schemeClr val="tx1"/>
                </a:solidFill>
              </a:rPr>
              <a:t>1,2</a:t>
            </a:r>
            <a:r>
              <a:rPr lang="en-US" sz="1400" dirty="0">
                <a:solidFill>
                  <a:schemeClr val="tx1"/>
                </a:solidFill>
              </a:rPr>
              <a:t>, Brittany Dahl</a:t>
            </a:r>
            <a:r>
              <a:rPr lang="en-US" sz="1400" baseline="30000" dirty="0">
                <a:solidFill>
                  <a:schemeClr val="tx1"/>
                </a:solidFill>
              </a:rPr>
              <a:t>1,2</a:t>
            </a:r>
            <a:r>
              <a:rPr lang="en-US" sz="1400" dirty="0">
                <a:solidFill>
                  <a:schemeClr val="tx1"/>
                </a:solidFill>
              </a:rPr>
              <a:t>, </a:t>
            </a:r>
            <a:r>
              <a:rPr lang="en-US" sz="1400" dirty="0" err="1">
                <a:solidFill>
                  <a:schemeClr val="tx1"/>
                </a:solidFill>
              </a:rPr>
              <a:t>Kathyrn</a:t>
            </a:r>
            <a:r>
              <a:rPr lang="en-US" sz="1400" dirty="0">
                <a:solidFill>
                  <a:schemeClr val="tx1"/>
                </a:solidFill>
              </a:rPr>
              <a:t> Sellwood</a:t>
            </a:r>
            <a:r>
              <a:rPr lang="en-US" sz="1400" baseline="30000" dirty="0">
                <a:solidFill>
                  <a:schemeClr val="tx1"/>
                </a:solidFill>
              </a:rPr>
              <a:t>1,2</a:t>
            </a:r>
            <a:r>
              <a:rPr lang="en-US" sz="1400" dirty="0">
                <a:solidFill>
                  <a:schemeClr val="tx1"/>
                </a:solidFill>
              </a:rPr>
              <a:t>, </a:t>
            </a:r>
          </a:p>
          <a:p>
            <a:r>
              <a:rPr lang="en-US" sz="1400" dirty="0">
                <a:solidFill>
                  <a:schemeClr val="tx1"/>
                </a:solidFill>
              </a:rPr>
              <a:t>Bin Liu</a:t>
            </a:r>
            <a:r>
              <a:rPr lang="en-US" sz="1400" baseline="30000" dirty="0">
                <a:solidFill>
                  <a:schemeClr val="tx1"/>
                </a:solidFill>
              </a:rPr>
              <a:t>3</a:t>
            </a:r>
            <a:r>
              <a:rPr lang="en-US" sz="1400" dirty="0">
                <a:solidFill>
                  <a:schemeClr val="tx1"/>
                </a:solidFill>
              </a:rPr>
              <a:t> and </a:t>
            </a:r>
            <a:r>
              <a:rPr lang="en-US" sz="1400" dirty="0" err="1">
                <a:solidFill>
                  <a:schemeClr val="tx1"/>
                </a:solidFill>
              </a:rPr>
              <a:t>Yonghui</a:t>
            </a:r>
            <a:r>
              <a:rPr lang="en-US" sz="1400" dirty="0">
                <a:solidFill>
                  <a:schemeClr val="tx1"/>
                </a:solidFill>
              </a:rPr>
              <a:t> Weng</a:t>
            </a:r>
            <a:r>
              <a:rPr lang="en-US" sz="1400" baseline="30000" dirty="0">
                <a:solidFill>
                  <a:schemeClr val="tx1"/>
                </a:solidFill>
              </a:rPr>
              <a:t>3</a:t>
            </a:r>
            <a:r>
              <a:rPr lang="en-US" sz="1400" dirty="0">
                <a:solidFill>
                  <a:schemeClr val="tx1"/>
                </a:solidFill>
              </a:rPr>
              <a:t> </a:t>
            </a:r>
          </a:p>
          <a:p>
            <a:endParaRPr lang="en-US" sz="1400" baseline="30000" dirty="0">
              <a:solidFill>
                <a:schemeClr val="tx1"/>
              </a:solidFill>
            </a:endParaRPr>
          </a:p>
          <a:p>
            <a:r>
              <a:rPr lang="en-US" sz="1050" baseline="30000" dirty="0">
                <a:solidFill>
                  <a:schemeClr val="tx1"/>
                </a:solidFill>
              </a:rPr>
              <a:t>1</a:t>
            </a:r>
            <a:r>
              <a:rPr lang="en-US" sz="1050" dirty="0">
                <a:solidFill>
                  <a:schemeClr val="tx1"/>
                </a:solidFill>
              </a:rPr>
              <a:t>University of Miami/CIMAS</a:t>
            </a:r>
          </a:p>
          <a:p>
            <a:r>
              <a:rPr lang="en-US" sz="1050" baseline="30000" dirty="0">
                <a:solidFill>
                  <a:schemeClr val="tx1"/>
                </a:solidFill>
              </a:rPr>
              <a:t>2</a:t>
            </a:r>
            <a:r>
              <a:rPr lang="en-US" sz="1050" dirty="0">
                <a:solidFill>
                  <a:schemeClr val="tx1"/>
                </a:solidFill>
              </a:rPr>
              <a:t>NOAA/AOML/Hurricane Research Division </a:t>
            </a:r>
          </a:p>
          <a:p>
            <a:r>
              <a:rPr lang="en-US" sz="1050" baseline="30000" dirty="0">
                <a:solidFill>
                  <a:schemeClr val="tx1"/>
                </a:solidFill>
              </a:rPr>
              <a:t>3</a:t>
            </a:r>
            <a:r>
              <a:rPr lang="en-US" sz="1050" dirty="0">
                <a:solidFill>
                  <a:schemeClr val="tx1"/>
                </a:solidFill>
              </a:rPr>
              <a:t>IMSG, NOAA/NWS/NCEP/EMC</a:t>
            </a:r>
          </a:p>
          <a:p>
            <a:br>
              <a:rPr lang="en-US" sz="1400" dirty="0"/>
            </a:br>
            <a:endParaRPr sz="1400" dirty="0"/>
          </a:p>
        </p:txBody>
      </p:sp>
      <p:sp>
        <p:nvSpPr>
          <p:cNvPr id="136" name="Google Shape;136;p20"/>
          <p:cNvSpPr txBox="1">
            <a:spLocks noGrp="1"/>
          </p:cNvSpPr>
          <p:nvPr>
            <p:ph type="sldNum" idx="12"/>
          </p:nvPr>
        </p:nvSpPr>
        <p:spPr>
          <a:xfrm>
            <a:off x="8725944" y="205930"/>
            <a:ext cx="2859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"/>
              <a:t>1</a:t>
            </a:fld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22C8365-9780-EB45-9EB5-1B9716FEC0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194" y="223144"/>
            <a:ext cx="785230" cy="482917"/>
          </a:xfrm>
          <a:prstGeom prst="rect">
            <a:avLst/>
          </a:prstGeom>
        </p:spPr>
      </p:pic>
      <p:pic>
        <p:nvPicPr>
          <p:cNvPr id="9" name="Google Shape;12;p1">
            <a:extLst>
              <a:ext uri="{FF2B5EF4-FFF2-40B4-BE49-F238E27FC236}">
                <a16:creationId xmlns:a16="http://schemas.microsoft.com/office/drawing/2014/main" id="{7E2E9212-5921-514F-871E-0FB8C0868E95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2900" y="158048"/>
            <a:ext cx="597913" cy="571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lh4.googleusercontent.com/S6G-a44SO68EM-qjMGPWE5Dj8mSjUOVCgA2vxmJh-QRsGpiivFyEyBO6bSM_L2x3dtvhs1yWJMqPe-FV50cBQ7DrArBQxnNmIXkSBrxBDaqJQ8zcKmBBHfvK78zovWsIgLuwQFx_ZYkx5vmnM8QrKaPrSBhvbMZ64_vs4koOr0_zzZZD_T21wkRXIIjEJTUm">
            <a:extLst>
              <a:ext uri="{FF2B5EF4-FFF2-40B4-BE49-F238E27FC236}">
                <a16:creationId xmlns:a16="http://schemas.microsoft.com/office/drawing/2014/main" id="{F0E14DE8-1CD5-C442-9245-CA95E10F293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94" y="730575"/>
            <a:ext cx="45720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lh3.googleusercontent.com/PWcOUiDzGCqVdqzOpRmpxulj3j5W8VQKzQnsltTaXcGGd26cPKBsmZqqM2n3yFGFjr7nPWY-Khn1XBtWo_z4cywo0AHnm-mYmXNRkgMoVBwdxHf1OV36tPOP0QcbCFM2QZY4Yx7kLEpRp_TibNt8Gtutb4bmt3WZdTfz774EPQrMtEPgojKg_ZddacEpwVMK">
            <a:extLst>
              <a:ext uri="{FF2B5EF4-FFF2-40B4-BE49-F238E27FC236}">
                <a16:creationId xmlns:a16="http://schemas.microsoft.com/office/drawing/2014/main" id="{28F73492-9560-4B45-B345-A0349B66CFD8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460" y="730575"/>
            <a:ext cx="45720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D0A106-3BC5-5D4C-8E98-7EE89AFE6D14}"/>
              </a:ext>
            </a:extLst>
          </p:cNvPr>
          <p:cNvSpPr txBox="1"/>
          <p:nvPr/>
        </p:nvSpPr>
        <p:spPr>
          <a:xfrm>
            <a:off x="797522" y="880024"/>
            <a:ext cx="17892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online QC with DOE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DE41F5-FE86-9C43-82FF-D56EE3A071B0}"/>
              </a:ext>
            </a:extLst>
          </p:cNvPr>
          <p:cNvSpPr txBox="1"/>
          <p:nvPr/>
        </p:nvSpPr>
        <p:spPr>
          <a:xfrm>
            <a:off x="4992188" y="880023"/>
            <a:ext cx="20377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online QC without DOE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C02FC3-5A69-B240-B270-A641187B6DDC}"/>
              </a:ext>
            </a:extLst>
          </p:cNvPr>
          <p:cNvSpPr txBox="1"/>
          <p:nvPr/>
        </p:nvSpPr>
        <p:spPr>
          <a:xfrm>
            <a:off x="3363066" y="4682125"/>
            <a:ext cx="21707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Sample size ~ 1.3 million</a:t>
            </a:r>
          </a:p>
        </p:txBody>
      </p:sp>
    </p:spTree>
    <p:extLst>
      <p:ext uri="{BB962C8B-B14F-4D97-AF65-F5344CB8AC3E}">
        <p14:creationId xmlns:p14="http://schemas.microsoft.com/office/powerpoint/2010/main" val="988935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85E4DE8-FDF1-5D4E-911F-4AC1FEE0B506}"/>
              </a:ext>
            </a:extLst>
          </p:cNvPr>
          <p:cNvSpPr txBox="1"/>
          <p:nvPr/>
        </p:nvSpPr>
        <p:spPr>
          <a:xfrm>
            <a:off x="1848523" y="731249"/>
            <a:ext cx="17892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online QC with DOE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F5ADCC-7632-C747-AA77-38BF72D3655D}"/>
              </a:ext>
            </a:extLst>
          </p:cNvPr>
          <p:cNvSpPr txBox="1"/>
          <p:nvPr/>
        </p:nvSpPr>
        <p:spPr>
          <a:xfrm>
            <a:off x="4647526" y="731249"/>
            <a:ext cx="20377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online QC without DOE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69A95A-5F95-CA4D-B68C-9799C35FF0D3}"/>
              </a:ext>
            </a:extLst>
          </p:cNvPr>
          <p:cNvSpPr txBox="1"/>
          <p:nvPr/>
        </p:nvSpPr>
        <p:spPr>
          <a:xfrm>
            <a:off x="22302" y="1792937"/>
            <a:ext cx="14991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Flight level Wind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E633E3-D8C4-0046-9B09-FD80D4A274D3}"/>
              </a:ext>
            </a:extLst>
          </p:cNvPr>
          <p:cNvSpPr txBox="1"/>
          <p:nvPr/>
        </p:nvSpPr>
        <p:spPr>
          <a:xfrm>
            <a:off x="12684" y="3639938"/>
            <a:ext cx="15183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Dropsonde Wind</a:t>
            </a:r>
          </a:p>
        </p:txBody>
      </p:sp>
      <p:pic>
        <p:nvPicPr>
          <p:cNvPr id="7181" name="Picture 13" descr="https://lh6.googleusercontent.com/c0d5tB5oaZIEw_FUP6gKC5sE6G4TzbV6QUf1wsfK2eJrw6NEsVZke6FWfmwcIXARaT7PZnTjDdEygDVx89JULVF0JskiK05qe0E6h9ZEWRwRn9vJFDP-7bOcikTaB1yR9kBMBQBC6WgqnVkJP6dww4QRmC1Srz8fdCR4-NYRmpe1ed9ZhUUVxOzmf8z-ne1f">
            <a:extLst>
              <a:ext uri="{FF2B5EF4-FFF2-40B4-BE49-F238E27FC236}">
                <a16:creationId xmlns:a16="http://schemas.microsoft.com/office/drawing/2014/main" id="{C078E7B7-AB5A-7344-9386-AFD698122B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597" y="962285"/>
            <a:ext cx="2848506" cy="2075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s://lh3.googleusercontent.com/XyPzvvwdb6Rcnwq-0ImSFmcR4gZbZR_Y6JdTxuRsFUeYMLWPEyJNPXgnZ51CLd-NXJU-GyIuF4FnSFv2Iws_xONeURy7lFcz1Lem0XYd1DiqM84OwHsq3rKm0kycuzVsR-fJgWKFMbcFUg_2mrTu1LmhitPbVrqH9UJdqDfJR4WFi3ZVSsPDeuDsUsMoCYB3">
            <a:extLst>
              <a:ext uri="{FF2B5EF4-FFF2-40B4-BE49-F238E27FC236}">
                <a16:creationId xmlns:a16="http://schemas.microsoft.com/office/drawing/2014/main" id="{0731B7E7-F591-F949-9F72-2EFE16A2D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797" y="962351"/>
            <a:ext cx="2848506" cy="2074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3" name="Picture 15" descr="https://lh4.googleusercontent.com/bMqT1onBeku8tL_yLieiZd8CWE07orjekBeidFWp_RDdBP1mZFm9RzTSPF8-_gjNBktFTcAkdEYid_Y0dFRcN5yaWJFz7sQULj2P2zHpyGvGu3ed0umOtjRdQOVnnWCFiLwP-FRFd-A1S73hnTKyZ0FoUISN2FhSvnnqyjz07KpRkbbEmPM1xK6cawZWuUXV">
            <a:extLst>
              <a:ext uri="{FF2B5EF4-FFF2-40B4-BE49-F238E27FC236}">
                <a16:creationId xmlns:a16="http://schemas.microsoft.com/office/drawing/2014/main" id="{6DEDCF09-49D9-374F-8C70-7BC27365B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899" y="2965234"/>
            <a:ext cx="2850204" cy="207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s://lh3.googleusercontent.com/GpQBL05J1M_InoWapsplJGlHZk3gjQ79Rtm1krpZ61ZOjwZ0rj3wk3AKmWu68iUgJS3lNjPjbflDW82P0Ffqr98Jtk3NhG1f1gqeVRpT7hBRk6a2uOkZ0Ix0XRRD-ZUtMYgiaCqR8uGK2a-M36WSD65EKO1NKs5QjfZRQY2asm23CtvG5Rm5MkjmRzIEKx4D">
            <a:extLst>
              <a:ext uri="{FF2B5EF4-FFF2-40B4-BE49-F238E27FC236}">
                <a16:creationId xmlns:a16="http://schemas.microsoft.com/office/drawing/2014/main" id="{71E389A7-853E-AB47-B05C-75B6135A6D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099" y="2965233"/>
            <a:ext cx="2850204" cy="2075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7D0FE5-4E5E-4A4A-B56A-4A7E3CBF98CB}"/>
              </a:ext>
            </a:extLst>
          </p:cNvPr>
          <p:cNvCxnSpPr>
            <a:cxnSpLocks/>
          </p:cNvCxnSpPr>
          <p:nvPr/>
        </p:nvCxnSpPr>
        <p:spPr>
          <a:xfrm>
            <a:off x="1692934" y="3036420"/>
            <a:ext cx="4992329" cy="0"/>
          </a:xfrm>
          <a:prstGeom prst="line">
            <a:avLst/>
          </a:prstGeom>
          <a:ln w="254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57786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FE25D32-3996-9745-9441-428F1BBD2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523" y="636001"/>
            <a:ext cx="8029301" cy="321000"/>
          </a:xfrm>
        </p:spPr>
        <p:txBody>
          <a:bodyPr/>
          <a:lstStyle/>
          <a:p>
            <a:pPr algn="l">
              <a:buNone/>
            </a:pPr>
            <a:r>
              <a:rPr lang="en-US" sz="1400" dirty="0">
                <a:solidFill>
                  <a:srgbClr val="002060"/>
                </a:solidFill>
              </a:rPr>
              <a:t>Online QC + observation space diagnostics: Observation Error Tuning Experiments: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DBA34E40-97A4-6341-A685-DF8E04D612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013" y="13700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4D4AACC-B371-2445-878B-1334F677DB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013" y="13700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F2486AB-2745-B848-9FFC-183A19CC57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523" y="893070"/>
            <a:ext cx="6943912" cy="379691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41C5608-FEE1-3841-BF89-3F4A82AEE851}"/>
              </a:ext>
            </a:extLst>
          </p:cNvPr>
          <p:cNvSpPr txBox="1"/>
          <p:nvPr/>
        </p:nvSpPr>
        <p:spPr>
          <a:xfrm>
            <a:off x="4129479" y="4603689"/>
            <a:ext cx="26164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Exp</a:t>
            </a:r>
            <a:r>
              <a:rPr lang="en-US" sz="1200" dirty="0"/>
              <a:t> 3a-d: with online QC turned on </a:t>
            </a:r>
          </a:p>
        </p:txBody>
      </p:sp>
    </p:spTree>
    <p:extLst>
      <p:ext uri="{BB962C8B-B14F-4D97-AF65-F5344CB8AC3E}">
        <p14:creationId xmlns:p14="http://schemas.microsoft.com/office/powerpoint/2010/main" val="4125727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6BAEEBB-1317-3D42-99BD-30694560B5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043" y="2960311"/>
            <a:ext cx="6677283" cy="22008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FA4D318-DEDB-514E-957A-2ABEE4E702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106" y="669612"/>
            <a:ext cx="6718638" cy="234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8318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8C2AED-ADAF-6944-BF2B-08C73FE3D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618828"/>
            <a:ext cx="8520600" cy="572700"/>
          </a:xfrm>
        </p:spPr>
        <p:txBody>
          <a:bodyPr/>
          <a:lstStyle/>
          <a:p>
            <a:pPr>
              <a:buNone/>
            </a:pPr>
            <a:r>
              <a:rPr lang="en-US" sz="2000" b="1" dirty="0">
                <a:solidFill>
                  <a:srgbClr val="002060"/>
                </a:solidFill>
              </a:rPr>
              <a:t>Conclusion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E95F17-E132-2843-872E-AB201585B6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1296032"/>
            <a:ext cx="8520600" cy="3377346"/>
          </a:xfrm>
        </p:spPr>
        <p:txBody>
          <a:bodyPr/>
          <a:lstStyle/>
          <a:p>
            <a:pPr marL="482600" indent="-342900">
              <a:lnSpc>
                <a:spcPct val="150000"/>
              </a:lnSpc>
              <a:buAutoNum type="arabicPeriod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3 km deterministic and 9 km ensemble run has a better performance in terms of both track and intensity errors;</a:t>
            </a:r>
          </a:p>
          <a:p>
            <a:pPr marL="482600" indent="-342900">
              <a:lnSpc>
                <a:spcPct val="150000"/>
              </a:lnSpc>
              <a:buFont typeface="Arial"/>
              <a:buAutoNum type="arabicPeriod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space diagnostics is used to evaluate the performance of HAFS DA system. While ‘‘non-inner-core’’ observations have been well tuned, the consistency ratios of the inner core observations are much larger than 1. Further tuning is needed;</a:t>
            </a:r>
          </a:p>
          <a:p>
            <a:pPr marL="482600" indent="-342900">
              <a:lnSpc>
                <a:spcPct val="150000"/>
              </a:lnSpc>
              <a:buFont typeface="Arial"/>
              <a:buAutoNum type="arabicPeriod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new online QC method is applied to all observation data before assimilation in HAFS. This non-parametric QC method detects the outlier innovations to exclude their associated observations;</a:t>
            </a:r>
          </a:p>
          <a:p>
            <a:pPr marL="482600" indent="-342900">
              <a:lnSpc>
                <a:spcPct val="150000"/>
              </a:lnSpc>
              <a:buFont typeface="Arial"/>
              <a:buAutoNum type="arabicPeriod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observation errors of inner core data are tuned. After tuning, the consistency ratios are close to the optimal value 1. </a:t>
            </a:r>
          </a:p>
        </p:txBody>
      </p:sp>
    </p:spTree>
    <p:extLst>
      <p:ext uri="{BB962C8B-B14F-4D97-AF65-F5344CB8AC3E}">
        <p14:creationId xmlns:p14="http://schemas.microsoft.com/office/powerpoint/2010/main" val="1310426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42"/>
          <p:cNvSpPr txBox="1">
            <a:spLocks noGrp="1"/>
          </p:cNvSpPr>
          <p:nvPr>
            <p:ph type="ctrTitle"/>
          </p:nvPr>
        </p:nvSpPr>
        <p:spPr>
          <a:xfrm>
            <a:off x="2301985" y="2108679"/>
            <a:ext cx="4747744" cy="719400"/>
          </a:xfrm>
          <a:prstGeom prst="rect">
            <a:avLst/>
          </a:prstGeom>
          <a:noFill/>
          <a:ln>
            <a:noFill/>
          </a:ln>
          <a:effectLst>
            <a:outerShdw blurRad="50800" dist="45775" dir="3008536" rotWithShape="0">
              <a:srgbClr val="000000">
                <a:alpha val="19220"/>
              </a:srgbClr>
            </a:outerShdw>
          </a:effectLst>
        </p:spPr>
        <p:txBody>
          <a:bodyPr spcFirstLastPara="1" wrap="square" lIns="34250" tIns="34250" rIns="34250" bIns="34250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 b="0" i="0" u="none" strike="noStrike" cap="none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Thanks for listening! </a:t>
            </a:r>
            <a:endParaRPr sz="1400" b="0" i="0" u="none" strike="noStrike" cap="none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4" name="Google Shape;624;p42"/>
          <p:cNvSpPr txBox="1">
            <a:spLocks noGrp="1"/>
          </p:cNvSpPr>
          <p:nvPr>
            <p:ph type="sldNum" idx="4294967295"/>
          </p:nvPr>
        </p:nvSpPr>
        <p:spPr>
          <a:xfrm>
            <a:off x="8814100" y="257750"/>
            <a:ext cx="197700" cy="19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50" tIns="34250" rIns="34250" bIns="34250" anchor="ctr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800"/>
              <a:buFont typeface="Arial"/>
              <a:buNone/>
            </a:pPr>
            <a:fld id="{00000000-1234-1234-1234-123412341234}" type="slidenum">
              <a:rPr lang="en" sz="800">
                <a:solidFill>
                  <a:srgbClr val="666666"/>
                </a:solidFill>
              </a:rPr>
              <a:t>15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D17F7-302D-EE48-8AEA-96315C2DA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540824"/>
            <a:ext cx="8520600" cy="572700"/>
          </a:xfrm>
        </p:spPr>
        <p:txBody>
          <a:bodyPr/>
          <a:lstStyle/>
          <a:p>
            <a:pPr>
              <a:buNone/>
            </a:pPr>
            <a:r>
              <a:rPr lang="en-US" sz="1800" dirty="0">
                <a:solidFill>
                  <a:srgbClr val="002060"/>
                </a:solidFill>
              </a:rPr>
              <a:t>Hurricane Analysis and Forecast System (HAFS)</a:t>
            </a:r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DF0684-2BF5-364B-AB80-455858595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</p:spPr>
        <p:txBody>
          <a:bodyPr/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dirty="0"/>
              <a:t>HAFS is the next generation hurricane model and its initial operational capability is planned in </a:t>
            </a:r>
            <a:r>
              <a:rPr lang="en-US" sz="1600" b="1" dirty="0">
                <a:solidFill>
                  <a:srgbClr val="00B050"/>
                </a:solidFill>
              </a:rPr>
              <a:t>2023</a:t>
            </a:r>
            <a:r>
              <a:rPr lang="en-US" sz="1600" dirty="0"/>
              <a:t>, replacing HWRF/HMON.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dirty="0"/>
              <a:t>It is a multi-scale model and data assimilation system capable of providing tropical cyclone analyses and forecasts of the inner core structure and large-scale environment.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dirty="0"/>
              <a:t>One important development target of HAFS is to provide an advanced analysis and forecast system with cutting-edge research on modeling, physics</a:t>
            </a:r>
            <a:r>
              <a:rPr lang="en-US" sz="1600" dirty="0">
                <a:solidFill>
                  <a:schemeClr val="tx1"/>
                </a:solidFill>
              </a:rPr>
              <a:t>,</a:t>
            </a:r>
            <a:r>
              <a:rPr lang="en-US" sz="1600" b="1" dirty="0">
                <a:solidFill>
                  <a:srgbClr val="00B050"/>
                </a:solidFill>
              </a:rPr>
              <a:t> data assimilation</a:t>
            </a:r>
            <a:r>
              <a:rPr lang="en-US" sz="1600" dirty="0"/>
              <a:t>, and coupling to earth system components for high-resolution TC predictions.</a:t>
            </a:r>
          </a:p>
          <a:p>
            <a:pPr marL="139700" indent="0" algn="just">
              <a:lnSpc>
                <a:spcPct val="150000"/>
              </a:lnSpc>
              <a:buNone/>
            </a:pPr>
            <a:r>
              <a:rPr lang="en-US" sz="1600" b="1" dirty="0"/>
              <a:t>Goal: </a:t>
            </a:r>
            <a:r>
              <a:rPr lang="en-US" sz="1600" dirty="0"/>
              <a:t>to develop a comprehensive capability to acquire, preprocess, quality control, and assimilate all tropical cyclone (TC) </a:t>
            </a:r>
            <a:r>
              <a:rPr lang="en-US" sz="1600" b="1" dirty="0">
                <a:solidFill>
                  <a:srgbClr val="00B050"/>
                </a:solidFill>
              </a:rPr>
              <a:t>inner-core aircraft observations </a:t>
            </a:r>
            <a:r>
              <a:rPr lang="en-US" sz="1600" dirty="0"/>
              <a:t>into HAFS. </a:t>
            </a:r>
          </a:p>
        </p:txBody>
      </p:sp>
    </p:spTree>
    <p:extLst>
      <p:ext uri="{BB962C8B-B14F-4D97-AF65-F5344CB8AC3E}">
        <p14:creationId xmlns:p14="http://schemas.microsoft.com/office/powerpoint/2010/main" val="1017863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667753-6E06-3D4C-8382-493A6F77B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579775"/>
            <a:ext cx="8520600" cy="572700"/>
          </a:xfrm>
        </p:spPr>
        <p:txBody>
          <a:bodyPr/>
          <a:lstStyle/>
          <a:p>
            <a:pPr>
              <a:buNone/>
            </a:pPr>
            <a:r>
              <a:rPr lang="en-US" sz="1800" dirty="0">
                <a:solidFill>
                  <a:srgbClr val="002060"/>
                </a:solidFill>
              </a:rPr>
              <a:t>Evaluation of DA Performance – Observation Space Diagnostics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3948B2-3E40-1F45-8DE3-09CB6465C0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2031" y="882509"/>
            <a:ext cx="8520600" cy="3416400"/>
          </a:xfrm>
        </p:spPr>
        <p:txBody>
          <a:bodyPr/>
          <a:lstStyle/>
          <a:p>
            <a:pPr marL="139700" indent="0">
              <a:lnSpc>
                <a:spcPct val="150000"/>
              </a:lnSpc>
              <a:buNone/>
            </a:pPr>
            <a:r>
              <a:rPr lang="en-US" b="1" dirty="0"/>
              <a:t>Statistics analyzed from the diagnostic files:</a:t>
            </a:r>
            <a:endParaRPr lang="en-US" dirty="0"/>
          </a:p>
          <a:p>
            <a:pPr fontAlgn="base">
              <a:lnSpc>
                <a:spcPct val="200000"/>
              </a:lnSpc>
              <a:buFont typeface="Wingdings" pitchFamily="2" charset="2"/>
              <a:buChar char="Ø"/>
            </a:pPr>
            <a:r>
              <a:rPr lang="en-US" dirty="0"/>
              <a:t>Mean innovation (Bias): </a:t>
            </a:r>
          </a:p>
          <a:p>
            <a:pPr fontAlgn="base">
              <a:lnSpc>
                <a:spcPct val="200000"/>
              </a:lnSpc>
              <a:buFont typeface="Wingdings" pitchFamily="2" charset="2"/>
              <a:buChar char="Ø"/>
            </a:pPr>
            <a:endParaRPr lang="en-US" dirty="0"/>
          </a:p>
          <a:p>
            <a:pPr fontAlgn="base">
              <a:lnSpc>
                <a:spcPct val="200000"/>
              </a:lnSpc>
              <a:buFont typeface="Wingdings" pitchFamily="2" charset="2"/>
              <a:buChar char="Ø"/>
            </a:pPr>
            <a:r>
              <a:rPr lang="en-US" dirty="0"/>
              <a:t>RMS innovation:</a:t>
            </a:r>
            <a:endParaRPr lang="en-US" dirty="0">
              <a:solidFill>
                <a:srgbClr val="FF0000"/>
              </a:solidFill>
            </a:endParaRPr>
          </a:p>
          <a:p>
            <a:pPr fontAlgn="base">
              <a:lnSpc>
                <a:spcPct val="200000"/>
              </a:lnSpc>
              <a:buFont typeface="Wingdings" pitchFamily="2" charset="2"/>
              <a:buChar char="Ø"/>
            </a:pPr>
            <a:endParaRPr lang="en-US" dirty="0"/>
          </a:p>
          <a:p>
            <a:pPr fontAlgn="base">
              <a:lnSpc>
                <a:spcPct val="200000"/>
              </a:lnSpc>
              <a:buFont typeface="Wingdings" pitchFamily="2" charset="2"/>
              <a:buChar char="Ø"/>
            </a:pPr>
            <a:r>
              <a:rPr lang="en-US" dirty="0"/>
              <a:t>Ensemble Spread:</a:t>
            </a:r>
          </a:p>
          <a:p>
            <a:endParaRPr lang="en-US" dirty="0"/>
          </a:p>
        </p:txBody>
      </p:sp>
      <p:pic>
        <p:nvPicPr>
          <p:cNvPr id="9218" name="Picture 2" descr="https://lh4.googleusercontent.com/QE9hMe2IEiuMmZG9XhaWgyanoxscrYLJoOzdVzESpcR-n7ZAALU8YHWhE-BygXkXPuojXeMBCP4cRd97zYQUAK-mdpEbRFxnuagCAG3cbUv5B-lHskhCou_VhvjsHg4ESwMD1mbtFNfzxvKAtY7CI4TSxrH6L-m9HgaTg6_my5L9M3y4YskVyR3VlkJViK64">
            <a:extLst>
              <a:ext uri="{FF2B5EF4-FFF2-40B4-BE49-F238E27FC236}">
                <a16:creationId xmlns:a16="http://schemas.microsoft.com/office/drawing/2014/main" id="{DFBB2957-BF1A-AE4B-A6FE-AE74D66D0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494" y="1945545"/>
            <a:ext cx="2769327" cy="63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lh5.googleusercontent.com/4c3ApG_zMvvaWdt6JoovfRkJSFCBhXI1wBN2HEnMmqAQdzOPgcxtRu9oz1fARRTwc8ui1kCRAK9Uu2haDeK1F1zdccAyrDhbls7NE8yzSSXW1neiFLpcxiBhbX0b1EbBi5pQGmf__i5z62hicto8xe-MKhsRAnwWzvUK2SYdH0Tfjg0G3COg5RKWe7Toz1Tk">
            <a:extLst>
              <a:ext uri="{FF2B5EF4-FFF2-40B4-BE49-F238E27FC236}">
                <a16:creationId xmlns:a16="http://schemas.microsoft.com/office/drawing/2014/main" id="{24942BCE-6217-284E-BADC-F0ABAED591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591" y="2810515"/>
            <a:ext cx="1759132" cy="612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ight Arrow Callout 5">
            <a:extLst>
              <a:ext uri="{FF2B5EF4-FFF2-40B4-BE49-F238E27FC236}">
                <a16:creationId xmlns:a16="http://schemas.microsoft.com/office/drawing/2014/main" id="{9F9B1FCA-1D72-5747-BCE6-527628F97B0E}"/>
              </a:ext>
            </a:extLst>
          </p:cNvPr>
          <p:cNvSpPr/>
          <p:nvPr/>
        </p:nvSpPr>
        <p:spPr>
          <a:xfrm>
            <a:off x="400594" y="1628970"/>
            <a:ext cx="5431986" cy="2976038"/>
          </a:xfrm>
          <a:prstGeom prst="rightArrowCallout">
            <a:avLst>
              <a:gd name="adj1" fmla="val 6948"/>
              <a:gd name="adj2" fmla="val 16100"/>
              <a:gd name="adj3" fmla="val 6481"/>
              <a:gd name="adj4" fmla="val 91163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0CAA757-5315-5A4A-83DA-828AB4147CF5}"/>
                  </a:ext>
                </a:extLst>
              </p:cNvPr>
              <p:cNvSpPr txBox="1"/>
              <p:nvPr/>
            </p:nvSpPr>
            <p:spPr>
              <a:xfrm>
                <a:off x="5903153" y="2311640"/>
                <a:ext cx="2253710" cy="1610697"/>
              </a:xfrm>
              <a:prstGeom prst="rect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Consistency Ratio R: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&lt;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𝑓</m:t>
                                  </m:r>
                                </m:sup>
                              </m:sSup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&gt;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&lt;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𝑓</m:t>
                                  </m:r>
                                </m:sup>
                              </m:sSup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&gt;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r>
                  <a:rPr lang="en-US" dirty="0">
                    <a:solidFill>
                      <a:srgbClr val="FF0000"/>
                    </a:solidFill>
                  </a:rPr>
                  <a:t>Optimal value of R: 1 </a:t>
                </a:r>
              </a:p>
              <a:p>
                <a:pPr algn="r"/>
                <a:r>
                  <a:rPr lang="en-US" sz="1100" dirty="0"/>
                  <a:t>(Dowell et al. 2004a)</a:t>
                </a:r>
                <a:endParaRPr lang="en-US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0CAA757-5315-5A4A-83DA-828AB4147C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3153" y="2311640"/>
                <a:ext cx="2253710" cy="161069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25400">
                <a:solidFill>
                  <a:schemeClr val="accent6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10379758-1F6D-AD4E-94FC-BADF3AC661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9351" y="3758224"/>
            <a:ext cx="3117612" cy="76572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731CBE8-4092-A44F-A23A-EEB66921818D}"/>
              </a:ext>
            </a:extLst>
          </p:cNvPr>
          <p:cNvSpPr/>
          <p:nvPr/>
        </p:nvSpPr>
        <p:spPr>
          <a:xfrm>
            <a:off x="5438911" y="1526844"/>
            <a:ext cx="339338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/>
              <a:t>For real data experiments, in which the true forecast errors are unknown and the observations have errors:</a:t>
            </a:r>
          </a:p>
        </p:txBody>
      </p:sp>
    </p:spTree>
    <p:extLst>
      <p:ext uri="{BB962C8B-B14F-4D97-AF65-F5344CB8AC3E}">
        <p14:creationId xmlns:p14="http://schemas.microsoft.com/office/powerpoint/2010/main" val="2050931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5248D-FA4D-F44A-84F2-94F45C15A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579775"/>
            <a:ext cx="8520600" cy="572700"/>
          </a:xfrm>
        </p:spPr>
        <p:txBody>
          <a:bodyPr/>
          <a:lstStyle/>
          <a:p>
            <a:pPr>
              <a:buNone/>
            </a:pPr>
            <a:r>
              <a:rPr lang="en-US" sz="1800" dirty="0">
                <a:solidFill>
                  <a:srgbClr val="002060"/>
                </a:solidFill>
              </a:rPr>
              <a:t>Resolution Experiments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50621F-7BF3-7E41-93CE-2EB5520857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1152475"/>
            <a:ext cx="8520600" cy="3236645"/>
          </a:xfrm>
        </p:spPr>
        <p:txBody>
          <a:bodyPr/>
          <a:lstStyle/>
          <a:p>
            <a:pPr marL="139700" indent="0">
              <a:lnSpc>
                <a:spcPct val="150000"/>
              </a:lnSpc>
              <a:buNone/>
            </a:pPr>
            <a:endParaRPr lang="en-US" dirty="0"/>
          </a:p>
          <a:p>
            <a:pPr marL="139700" indent="0">
              <a:lnSpc>
                <a:spcPct val="150000"/>
              </a:lnSpc>
              <a:buNone/>
            </a:pPr>
            <a:r>
              <a:rPr lang="en-US" dirty="0"/>
              <a:t>Experiment Setting:</a:t>
            </a:r>
          </a:p>
          <a:p>
            <a:pPr marL="596900" lvl="1" indent="0">
              <a:lnSpc>
                <a:spcPct val="150000"/>
              </a:lnSpc>
              <a:buNone/>
            </a:pPr>
            <a:r>
              <a:rPr lang="en-US" dirty="0"/>
              <a:t>3 hourly FGAT</a:t>
            </a:r>
          </a:p>
          <a:p>
            <a:pPr marL="596900" lvl="1" indent="0">
              <a:lnSpc>
                <a:spcPct val="150000"/>
              </a:lnSpc>
              <a:buNone/>
            </a:pPr>
            <a:r>
              <a:rPr lang="en-US" dirty="0"/>
              <a:t>full observations</a:t>
            </a:r>
          </a:p>
          <a:p>
            <a:pPr marL="596900" lvl="1" indent="0">
              <a:lnSpc>
                <a:spcPct val="150000"/>
              </a:lnSpc>
              <a:buNone/>
            </a:pPr>
            <a:r>
              <a:rPr lang="en-US" dirty="0"/>
              <a:t>self-cycled HAFS ensemble DA experiment</a:t>
            </a:r>
            <a:r>
              <a:rPr lang="zh-CN" altLang="en-US" dirty="0"/>
              <a:t>   </a:t>
            </a:r>
            <a:r>
              <a:rPr lang="en-US" altLang="zh-CN" dirty="0"/>
              <a:t>(</a:t>
            </a:r>
            <a:r>
              <a:rPr lang="en-US" dirty="0"/>
              <a:t>Full covariance from HAFS ensembles) </a:t>
            </a:r>
          </a:p>
          <a:p>
            <a:pPr marL="596900" lvl="1" indent="0">
              <a:lnSpc>
                <a:spcPct val="150000"/>
              </a:lnSpc>
              <a:buNone/>
            </a:pPr>
            <a:r>
              <a:rPr lang="en-US" dirty="0"/>
              <a:t>dual-resolution </a:t>
            </a:r>
            <a:r>
              <a:rPr lang="en-US" sz="1100" dirty="0"/>
              <a:t>(Lu et al. 2017)</a:t>
            </a:r>
            <a:endParaRPr lang="en-US" dirty="0"/>
          </a:p>
          <a:p>
            <a:pPr marL="139700" indent="0">
              <a:lnSpc>
                <a:spcPct val="150000"/>
              </a:lnSpc>
              <a:buNone/>
            </a:pPr>
            <a:r>
              <a:rPr lang="en-US" dirty="0"/>
              <a:t>Test Period: 2020081918-2020082718     Storms: Laura &amp; Marco</a:t>
            </a:r>
          </a:p>
          <a:p>
            <a:pPr marL="596900" lvl="1" indent="0" fontAlgn="base">
              <a:lnSpc>
                <a:spcPct val="150000"/>
              </a:lnSpc>
              <a:buNone/>
            </a:pPr>
            <a:r>
              <a:rPr lang="en-US" dirty="0"/>
              <a:t>HC66: Single-res (</a:t>
            </a:r>
            <a:r>
              <a:rPr lang="en-US" dirty="0" err="1"/>
              <a:t>det</a:t>
            </a:r>
            <a:r>
              <a:rPr lang="en-US" dirty="0"/>
              <a:t>: 6 km / </a:t>
            </a:r>
            <a:r>
              <a:rPr lang="en-US" dirty="0" err="1"/>
              <a:t>ens</a:t>
            </a:r>
            <a:r>
              <a:rPr lang="en-US" dirty="0"/>
              <a:t>: 6 km)</a:t>
            </a:r>
          </a:p>
          <a:p>
            <a:pPr marL="596900" lvl="1" indent="0" fontAlgn="base">
              <a:lnSpc>
                <a:spcPct val="150000"/>
              </a:lnSpc>
              <a:buNone/>
            </a:pPr>
            <a:r>
              <a:rPr lang="en-US" dirty="0"/>
              <a:t>HC39: Dual-res (</a:t>
            </a:r>
            <a:r>
              <a:rPr lang="en-US" dirty="0" err="1"/>
              <a:t>det</a:t>
            </a:r>
            <a:r>
              <a:rPr lang="en-US" dirty="0"/>
              <a:t>: 3 km/ </a:t>
            </a:r>
            <a:r>
              <a:rPr lang="en-US" dirty="0" err="1"/>
              <a:t>ens</a:t>
            </a:r>
            <a:r>
              <a:rPr lang="en-US" dirty="0"/>
              <a:t>: 9 km)</a:t>
            </a:r>
          </a:p>
          <a:p>
            <a:pPr marL="596900" lvl="1" indent="0" fontAlgn="base">
              <a:lnSpc>
                <a:spcPct val="150000"/>
              </a:lnSpc>
              <a:buNone/>
            </a:pPr>
            <a:r>
              <a:rPr lang="en-US" dirty="0"/>
              <a:t>HC36: Dual-res (</a:t>
            </a:r>
            <a:r>
              <a:rPr lang="en-US" dirty="0" err="1"/>
              <a:t>det</a:t>
            </a:r>
            <a:r>
              <a:rPr lang="en-US" dirty="0"/>
              <a:t>: 3 km/ </a:t>
            </a:r>
            <a:r>
              <a:rPr lang="en-US" dirty="0" err="1"/>
              <a:t>ens</a:t>
            </a:r>
            <a:r>
              <a:rPr lang="en-US" dirty="0"/>
              <a:t>: 6 km)</a:t>
            </a:r>
          </a:p>
          <a:p>
            <a:pPr marL="596900" lvl="1" indent="0" fontAlgn="base">
              <a:lnSpc>
                <a:spcPct val="15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179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lh5.googleusercontent.com/RNuVsiY-JpxyStmtjYVpfPyFiRrYXbpaYqFVV-IN0lbaVOgeUBoXROm8VqKbMDbTS6HT_5hdA2sDz-8JTa4aTDAQ_ae610bOzhs9FxPnBC37qK575dZJOt_Gs8UckFxsmZQ3xsvLwZUlAiYwtfTJnMatJUiiFgKvP0A_OXdCfJTxL7r738Q-AcqoT2ieFJtt=s2048">
            <a:extLst>
              <a:ext uri="{FF2B5EF4-FFF2-40B4-BE49-F238E27FC236}">
                <a16:creationId xmlns:a16="http://schemas.microsoft.com/office/drawing/2014/main" id="{4F9B3DDB-348F-534D-938F-2F75390F90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27" y="723564"/>
            <a:ext cx="3200400" cy="213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lh3.googleusercontent.com/QuqM-8ECTOm1keLVWVYE4RUUYRGL6UtxYU2TBumEOc35EIVUBDvuqcW-OGabSjwj0wov0ICXyEjsOXVqaJsKQtGgOEg_K2vCzHuefOwplFvGScyZujIYtXI5y9SvAOZy_urxRXzJgSKGWvZVg06CfXlNVfvcB91nKUDcGw2mnD0sfed7JSh8e6IWtLrVZRE=s2048">
            <a:extLst>
              <a:ext uri="{FF2B5EF4-FFF2-40B4-BE49-F238E27FC236}">
                <a16:creationId xmlns:a16="http://schemas.microsoft.com/office/drawing/2014/main" id="{8E789E47-B511-F842-9F2C-F9CA5626BD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845" y="723563"/>
            <a:ext cx="3200400" cy="213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lh3.googleusercontent.com/Fdw87i4JVRuZQ5OiN99jsswQmNwAcghB7hsaFnoN5_QUhPIGdihwrWLHIbPIlnOswNJUdvhaX0G4fGw3HthycIcyBfXUWr_f-9VQezYSL9A0r2SYmXmKLa8g5LZ2bJUJgxbS2DDbfVu6R6oginghvDvBQ_nWO-zlJ5BfxsoRfRZOh0Y24TnLEq7M9zWEJIo=s2048">
            <a:extLst>
              <a:ext uri="{FF2B5EF4-FFF2-40B4-BE49-F238E27FC236}">
                <a16:creationId xmlns:a16="http://schemas.microsoft.com/office/drawing/2014/main" id="{8DC715EB-1FB3-3F4F-AAEA-735BA3B132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311" y="723564"/>
            <a:ext cx="3200400" cy="213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lh5.googleusercontent.com/yTPv5gXpGvLviaFHA0Jc3wQV5ggFCB1NPLY2sK2hUMajF3ye_Uy6D_06j0MEs29rCgVpZHqF5S-ENpAHMiBUBF3tXe1KBXG62rYKCOCrTjBqQojM65BthpWD2dHvaf0SE4bdDhjzMF9YwFwNT40WyIgNA7hs6cvvnE70MVynz-Dm0GtptZkFaTHl2RhFs_I=s2048">
            <a:extLst>
              <a:ext uri="{FF2B5EF4-FFF2-40B4-BE49-F238E27FC236}">
                <a16:creationId xmlns:a16="http://schemas.microsoft.com/office/drawing/2014/main" id="{A5EBEFCB-B9CF-AF40-ABD0-386E560311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920" y="2950090"/>
            <a:ext cx="2926080" cy="1667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lh6.googleusercontent.com/lDGF4p46JQ0gU6sIiRezWGDtepeNTnXfDOML_TePWNn64_1hgOdCHEodAwPwyWQW7o_F0o9gJQsZPQLvI9N380r92rP5ZEnaRlwZwRnPrj9O353kjP0CUUhkOt0zO4GM3df7w6p-G42bfuahQb4IfSZRN0HrbMFrSvoERoVJ5tV4ooWPX8I1ixYHVgxB0bM=s2048">
            <a:extLst>
              <a:ext uri="{FF2B5EF4-FFF2-40B4-BE49-F238E27FC236}">
                <a16:creationId xmlns:a16="http://schemas.microsoft.com/office/drawing/2014/main" id="{EF07E64A-E75E-EF45-9978-DE7372A3CC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471" y="2950090"/>
            <a:ext cx="2926080" cy="1667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lh5.googleusercontent.com/BJ_sxG8h9S7LVIwWQTVtZl-clWuTa6Lf2S_knkg2ATKWCt4oGqhKLTU-qNHwMVDHk4Ya2Lse28W0saQMV1IJMsWq7mvPdWFhcxl2ioZgg8HJmxGhE8-zzQJDR_MT2K1l9PcSG8YOUAwkqP1geF8to-uagKKCWzd4QBOkBBxDy-LGuWRYKYgKvJvUX2BgBu_2=s2048">
            <a:extLst>
              <a:ext uri="{FF2B5EF4-FFF2-40B4-BE49-F238E27FC236}">
                <a16:creationId xmlns:a16="http://schemas.microsoft.com/office/drawing/2014/main" id="{8EAC06D1-A884-F44E-8335-F0EF5D0538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31" y="2950092"/>
            <a:ext cx="2926080" cy="1667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8482E008-0BA3-F84B-8BC6-CD7743ED68AF}"/>
              </a:ext>
            </a:extLst>
          </p:cNvPr>
          <p:cNvSpPr/>
          <p:nvPr/>
        </p:nvSpPr>
        <p:spPr>
          <a:xfrm>
            <a:off x="8077200" y="3038295"/>
            <a:ext cx="624840" cy="8751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95B0CE8-C744-CA41-8C01-6DA6CE32296B}"/>
              </a:ext>
            </a:extLst>
          </p:cNvPr>
          <p:cNvSpPr/>
          <p:nvPr/>
        </p:nvSpPr>
        <p:spPr>
          <a:xfrm>
            <a:off x="5076371" y="3038295"/>
            <a:ext cx="792480" cy="46367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FF7A616-FE52-0E43-9AD5-8903DBEA203E}"/>
              </a:ext>
            </a:extLst>
          </p:cNvPr>
          <p:cNvSpPr/>
          <p:nvPr/>
        </p:nvSpPr>
        <p:spPr>
          <a:xfrm>
            <a:off x="1979567" y="3049150"/>
            <a:ext cx="792480" cy="46367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A79D22-C544-7F46-AC56-1155C9B2A84A}"/>
              </a:ext>
            </a:extLst>
          </p:cNvPr>
          <p:cNvSpPr txBox="1"/>
          <p:nvPr/>
        </p:nvSpPr>
        <p:spPr>
          <a:xfrm>
            <a:off x="327660" y="4617431"/>
            <a:ext cx="54569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HC39 captured of the RI process and the maximum wind. </a:t>
            </a:r>
          </a:p>
        </p:txBody>
      </p:sp>
    </p:spTree>
    <p:extLst>
      <p:ext uri="{BB962C8B-B14F-4D97-AF65-F5344CB8AC3E}">
        <p14:creationId xmlns:p14="http://schemas.microsoft.com/office/powerpoint/2010/main" val="1737298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4" grpId="0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02037-DE62-0C42-BB94-7E7816E29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644884"/>
            <a:ext cx="8520600" cy="572700"/>
          </a:xfrm>
        </p:spPr>
        <p:txBody>
          <a:bodyPr/>
          <a:lstStyle/>
          <a:p>
            <a:pPr>
              <a:buNone/>
            </a:pPr>
            <a:r>
              <a:rPr lang="en-US" sz="1800" dirty="0">
                <a:solidFill>
                  <a:srgbClr val="002060"/>
                </a:solidFill>
              </a:rPr>
              <a:t>Resolution Experiments: Results</a:t>
            </a:r>
            <a:endParaRPr lang="en-US" sz="1800" dirty="0"/>
          </a:p>
        </p:txBody>
      </p:sp>
      <p:pic>
        <p:nvPicPr>
          <p:cNvPr id="1044" name="Picture 20" descr="https://lh3.googleusercontent.com/HrwIcpkp2iEcUh3rM4-pCC4XHghzNpDY2duxyVuDHnnBBYCjNI0jQLHnhz6KLI2C4NhalrblM95j5GBAi5wOKdn5BVPd-VnMp2-Of_5i78mGFb8HMgO4q3tR0WOOCJAvKCUZQo8uuIjSQC8xMXJGlmKydfQqPf_P7_1RFngALM9cnEfRZCC39WGp5f_fj1eL=s2048">
            <a:extLst>
              <a:ext uri="{FF2B5EF4-FFF2-40B4-BE49-F238E27FC236}">
                <a16:creationId xmlns:a16="http://schemas.microsoft.com/office/drawing/2014/main" id="{6045B5A9-479A-B343-9ECD-413CF3EA20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17725"/>
            <a:ext cx="3834333" cy="3034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s://lh3.googleusercontent.com/mBxXJHVG1xDUAoQ0w_QJUbPoPaRObxodCY-BqXsGtkC7v0j0pIoojLQoJeWZ5AtatqSoK5ESWm2d-8AmxdrkEeaWCigGkFQKe9Gp7w8emBImLrNaKat_IMhifeWXxJWlxlzU1Gux18vIZ6X22sCnBCn0Ta2Jayrt_91xrFWY-2yJFakfwZYwg1g1GMxXc6k=s2048">
            <a:extLst>
              <a:ext uri="{FF2B5EF4-FFF2-40B4-BE49-F238E27FC236}">
                <a16:creationId xmlns:a16="http://schemas.microsoft.com/office/drawing/2014/main" id="{70E5C14F-8A3D-CC4E-A149-B1C9574F0C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36" y="1217584"/>
            <a:ext cx="3830263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033DEB5-5D11-6F4B-B05F-197887F88D3D}"/>
              </a:ext>
            </a:extLst>
          </p:cNvPr>
          <p:cNvSpPr txBox="1"/>
          <p:nvPr/>
        </p:nvSpPr>
        <p:spPr>
          <a:xfrm>
            <a:off x="609600" y="4271176"/>
            <a:ext cx="75184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HC39 has a better performance in terms of the track error and the intensity error.</a:t>
            </a:r>
          </a:p>
        </p:txBody>
      </p:sp>
    </p:spTree>
    <p:extLst>
      <p:ext uri="{BB962C8B-B14F-4D97-AF65-F5344CB8AC3E}">
        <p14:creationId xmlns:p14="http://schemas.microsoft.com/office/powerpoint/2010/main" val="2976693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https://lh3.googleusercontent.com/sT-TXQMGLJMPasBLX-K2Lg4smjM-3-N1tDDmfFpfeHo20YuXaGKlr4As1vebPZ3jxi20mdnH_t2fxXEHXPBBZY9RNMHkDCY9x0ZrLz4h-oiARrtmaJCISaUQYGSBllhEJDzQBBzXIO9bGwJROQ8SU1Mn62WJbR7hw7h7392HyPszqDxD_iGhsa-WfhtlhTrL">
            <a:extLst>
              <a:ext uri="{FF2B5EF4-FFF2-40B4-BE49-F238E27FC236}">
                <a16:creationId xmlns:a16="http://schemas.microsoft.com/office/drawing/2014/main" id="{C5BA18E9-F9F6-384C-BD72-670F9049AD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41" y="896036"/>
            <a:ext cx="4572000" cy="332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lh4.googleusercontent.com/gDNugakP9AjsaNdvdf4boNfCz_Vld7csORNu3cwD5biyhJZzDEfgVXfyPDQRzw_liKZBDAMRTPJ8gPgXuKf_jghupjclr7900GsSM2ro6IheGWj--vy2D79FVyV5B04pmCaFeWJSP4kz7BuZv6RwYrbnM7At-RTBTS8dnAZd7i6c62MrITFJ_ZQ5lEZM2R4Y">
            <a:extLst>
              <a:ext uri="{FF2B5EF4-FFF2-40B4-BE49-F238E27FC236}">
                <a16:creationId xmlns:a16="http://schemas.microsoft.com/office/drawing/2014/main" id="{2796C4D6-B9E0-AC49-82F2-49C162F1BF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309" y="896036"/>
            <a:ext cx="4572000" cy="332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547ABAF-AF75-E24C-A930-FC9EDEEF9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510" y="664413"/>
            <a:ext cx="8229600" cy="321000"/>
          </a:xfrm>
        </p:spPr>
        <p:txBody>
          <a:bodyPr/>
          <a:lstStyle/>
          <a:p>
            <a:pPr algn="l">
              <a:buNone/>
            </a:pPr>
            <a:r>
              <a:rPr lang="en-US" sz="1800" dirty="0">
                <a:solidFill>
                  <a:srgbClr val="002060"/>
                </a:solidFill>
              </a:rPr>
              <a:t>Consistency</a:t>
            </a:r>
            <a:r>
              <a:rPr lang="zh-CN" altLang="en-US" sz="1800" dirty="0">
                <a:solidFill>
                  <a:srgbClr val="002060"/>
                </a:solidFill>
              </a:rPr>
              <a:t> </a:t>
            </a:r>
            <a:r>
              <a:rPr lang="en-US" altLang="zh-CN" sz="1800" dirty="0">
                <a:solidFill>
                  <a:srgbClr val="002060"/>
                </a:solidFill>
              </a:rPr>
              <a:t>Ratio of HC39: ‘‘non-inner-core’’ observations</a:t>
            </a:r>
            <a:endParaRPr lang="en-US" sz="1800" dirty="0">
              <a:solidFill>
                <a:srgbClr val="00206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B0B7533-DCC2-B548-ACC6-0F877C9DE13C}"/>
              </a:ext>
            </a:extLst>
          </p:cNvPr>
          <p:cNvSpPr/>
          <p:nvPr/>
        </p:nvSpPr>
        <p:spPr>
          <a:xfrm>
            <a:off x="1752796" y="4216655"/>
            <a:ext cx="54377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rgbClr val="202124"/>
                </a:solidFill>
                <a:latin typeface="+mn-lt"/>
              </a:rPr>
              <a:t>The ‘‘non-inner-core’’ observations have been well tuned. </a:t>
            </a:r>
            <a:endParaRPr lang="en-US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147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s://lh4.googleusercontent.com/vGorUFuWz7VNvpBKhWeljfhfqygOLK2dXM_tYMuN4gVauLysRnz4oBO_4C6yAMghQ1lscyePZpYuJ2Cfe3rHrNkeW2XdI_ATwSlLeVZA_M1TBP0gJ5d-JN3GvPueJ8AmEZXsnO4lW68LzHG9qYPgiLk4dfQrLGAMtJcu5Nt4gb3FWLqSjjDtLHwzFmEc9cba">
            <a:extLst>
              <a:ext uri="{FF2B5EF4-FFF2-40B4-BE49-F238E27FC236}">
                <a16:creationId xmlns:a16="http://schemas.microsoft.com/office/drawing/2014/main" id="{8F9C129C-B0B2-3149-BF9F-C28E8CCAB0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912" y="912128"/>
            <a:ext cx="3200400" cy="2324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547ABAF-AF75-E24C-A930-FC9EDEEF9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509" y="635996"/>
            <a:ext cx="8229600" cy="321000"/>
          </a:xfrm>
        </p:spPr>
        <p:txBody>
          <a:bodyPr/>
          <a:lstStyle/>
          <a:p>
            <a:pPr algn="l">
              <a:buNone/>
            </a:pPr>
            <a:r>
              <a:rPr lang="en-US" sz="1800" dirty="0">
                <a:solidFill>
                  <a:srgbClr val="002060"/>
                </a:solidFill>
              </a:rPr>
              <a:t>Consistency</a:t>
            </a:r>
            <a:r>
              <a:rPr lang="zh-CN" altLang="en-US" sz="1800" dirty="0">
                <a:solidFill>
                  <a:srgbClr val="002060"/>
                </a:solidFill>
              </a:rPr>
              <a:t> </a:t>
            </a:r>
            <a:r>
              <a:rPr lang="en-US" altLang="zh-CN" sz="1800" dirty="0">
                <a:solidFill>
                  <a:srgbClr val="002060"/>
                </a:solidFill>
              </a:rPr>
              <a:t>Ratio of HC39: ‘‘inner-core’’ observations</a:t>
            </a:r>
            <a:endParaRPr lang="en-US" sz="18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https://lh6.googleusercontent.com/kDR7sKNZLwGfSHWcmAECZqSqWMHuOCg7UvPEWDEnax2NG3z2uyDve4_-kzs2Rv4J3U5taP7et3LqWrJ_nOOoXrKs_jOzZ6QJ58yA3R81MNn15BrxKvnb_nbAVg3DVggEd1RP_vmIf2p6zJu8CZfkTYtMr-zJ1C8NWzZk53wzO0F50-UDqEYwW6il0zy_pDec">
            <a:extLst>
              <a:ext uri="{FF2B5EF4-FFF2-40B4-BE49-F238E27FC236}">
                <a16:creationId xmlns:a16="http://schemas.microsoft.com/office/drawing/2014/main" id="{D769E87A-0062-C343-8384-1F8E87E839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35" y="912129"/>
            <a:ext cx="3200400" cy="2324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lh4.googleusercontent.com/vu3bTcAaNJ3LYTsC3L4l_dlyOi0ooWTxB_dIMw2QQSCpoImQfCMHw9nzqu1Pipc2dWyVnI3_ZH3nAfgObwt-wLGb13xoMCWHM_KxaditbhMYYERlkQMmCwpZ2B5VHERTdQUmAUah5LufXJvGzuKPeGFKjZ2CSWymANmEZGRLJcEMI_r916tVsUEId2hKvCkR">
            <a:extLst>
              <a:ext uri="{FF2B5EF4-FFF2-40B4-BE49-F238E27FC236}">
                <a16:creationId xmlns:a16="http://schemas.microsoft.com/office/drawing/2014/main" id="{C23EF3E2-1D74-9540-BB3F-BF24DC54E5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179" y="912129"/>
            <a:ext cx="3200400" cy="2324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A597268B-BD70-E442-9560-DB6267193975}"/>
                  </a:ext>
                </a:extLst>
              </p:cNvPr>
              <p:cNvSpPr txBox="1"/>
              <p:nvPr/>
            </p:nvSpPr>
            <p:spPr>
              <a:xfrm>
                <a:off x="397077" y="3395373"/>
                <a:ext cx="7914464" cy="10218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dirty="0"/>
                  <a:t>For inner core observations, consistency ratios are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≫</m:t>
                    </m:r>
                  </m:oMath>
                </a14:m>
                <a:r>
                  <a:rPr lang="en-US" dirty="0"/>
                  <a:t>1, suggesting that the ensemble spreads and the prescribed observation errors are not consistent. To obtain the most optimal impact from the assimilation of these observations, further tuning would be necessary.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A597268B-BD70-E442-9560-DB62671939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077" y="3395373"/>
                <a:ext cx="7914464" cy="1021883"/>
              </a:xfrm>
              <a:prstGeom prst="rect">
                <a:avLst/>
              </a:prstGeom>
              <a:blipFill>
                <a:blip r:embed="rId6"/>
                <a:stretch>
                  <a:fillRect l="-160" r="-321" b="-36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10558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3223E-6863-F84B-BDB3-399BAA870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544085"/>
            <a:ext cx="8520600" cy="572700"/>
          </a:xfrm>
        </p:spPr>
        <p:txBody>
          <a:bodyPr/>
          <a:lstStyle/>
          <a:p>
            <a:pPr>
              <a:buNone/>
            </a:pPr>
            <a:r>
              <a:rPr lang="en-US" sz="1800" dirty="0"/>
              <a:t>QC for inner-core observations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9C2247-89EF-4044-A397-696B1745C82A}"/>
              </a:ext>
            </a:extLst>
          </p:cNvPr>
          <p:cNvSpPr txBox="1"/>
          <p:nvPr/>
        </p:nvSpPr>
        <p:spPr>
          <a:xfrm>
            <a:off x="311700" y="1116785"/>
            <a:ext cx="3511363" cy="365907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Current preprocess of inner-core observations -</a:t>
            </a:r>
          </a:p>
          <a:p>
            <a:pPr algn="just">
              <a:lnSpc>
                <a:spcPct val="150000"/>
              </a:lnSpc>
            </a:pPr>
            <a:r>
              <a:rPr lang="en-US" sz="1200" dirty="0"/>
              <a:t>Dynamic Observation Error (DOE)</a:t>
            </a:r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A linear relationship between the prescribed observation error and OMA*OMF is developed</a:t>
            </a:r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The coefficients of this relationship were obtained from a number of test cycles</a:t>
            </a:r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Applied to recon data (dropsonde, HDOB) through namelist</a:t>
            </a:r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200" dirty="0"/>
          </a:p>
          <a:p>
            <a:pPr algn="just">
              <a:lnSpc>
                <a:spcPct val="150000"/>
              </a:lnSpc>
            </a:pPr>
            <a:r>
              <a:rPr lang="en-US" sz="1200" dirty="0"/>
              <a:t>Dynamically change the weight of inner core observation by changing the prescribed observation errors to mitigate their impact on assimilation.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81D130-9311-D343-AB44-C8BBD0BE7F21}"/>
              </a:ext>
            </a:extLst>
          </p:cNvPr>
          <p:cNvSpPr txBox="1"/>
          <p:nvPr/>
        </p:nvSpPr>
        <p:spPr>
          <a:xfrm>
            <a:off x="4068359" y="1116785"/>
            <a:ext cx="4628379" cy="3659079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NEW: On-line QC (Altug et al. 2022)</a:t>
            </a:r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Put </a:t>
            </a:r>
            <a:r>
              <a:rPr lang="en-US" sz="1200" dirty="0">
                <a:solidFill>
                  <a:srgbClr val="FF0000"/>
                </a:solidFill>
              </a:rPr>
              <a:t>all observations </a:t>
            </a:r>
            <a:r>
              <a:rPr lang="en-US" sz="1200" dirty="0"/>
              <a:t>into a single pool, then normalize the innovations for all observations by their total uncertainty.</a:t>
            </a:r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Sort the normalized innovations and exclude the observations associated with the </a:t>
            </a:r>
            <a:r>
              <a:rPr lang="en-US" sz="1200" dirty="0">
                <a:solidFill>
                  <a:srgbClr val="FF0000"/>
                </a:solidFill>
              </a:rPr>
              <a:t>outlier</a:t>
            </a:r>
            <a:r>
              <a:rPr lang="en-US" sz="1200" dirty="0"/>
              <a:t> normalized innovations from assimilation to avoid strongly nonlinear DA update. </a:t>
            </a:r>
          </a:p>
          <a:p>
            <a:pPr algn="just">
              <a:lnSpc>
                <a:spcPct val="150000"/>
              </a:lnSpc>
            </a:pPr>
            <a:endParaRPr lang="en-US" sz="1200" dirty="0"/>
          </a:p>
          <a:p>
            <a:pPr algn="just">
              <a:lnSpc>
                <a:spcPct val="150000"/>
              </a:lnSpc>
            </a:pPr>
            <a:endParaRPr lang="en-US" sz="1200" dirty="0"/>
          </a:p>
          <a:p>
            <a:pPr algn="just">
              <a:lnSpc>
                <a:spcPct val="150000"/>
              </a:lnSpc>
            </a:pPr>
            <a:endParaRPr lang="en-US" sz="1200" dirty="0"/>
          </a:p>
          <a:p>
            <a:pPr>
              <a:lnSpc>
                <a:spcPct val="150000"/>
              </a:lnSpc>
            </a:pPr>
            <a:endParaRPr lang="en-US" sz="1200" dirty="0"/>
          </a:p>
          <a:p>
            <a:pPr>
              <a:lnSpc>
                <a:spcPct val="150000"/>
              </a:lnSpc>
            </a:pPr>
            <a:r>
              <a:rPr lang="en-US" sz="1200" dirty="0"/>
              <a:t>Pros: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    nonparametric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    not only work on the inner-core data, but treat all data equally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3E0A56C-73B9-554E-A0CC-2A45BE917D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8385" y="2799527"/>
            <a:ext cx="3512753" cy="1365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3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28458</TotalTime>
  <Words>791</Words>
  <Application>Microsoft Macintosh PowerPoint</Application>
  <PresentationFormat>On-screen Show (16:9)</PresentationFormat>
  <Paragraphs>91</Paragraphs>
  <Slides>15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Cambria Math</vt:lpstr>
      <vt:lpstr>Arial</vt:lpstr>
      <vt:lpstr>Wingdings</vt:lpstr>
      <vt:lpstr>Office Theme</vt:lpstr>
      <vt:lpstr>Improvements in the Assimilation of Tropical Cyclone Inner-core Observations in NOAA's Next-Generation Hurricane Analysis and Forecast System (HAFS)</vt:lpstr>
      <vt:lpstr>Hurricane Analysis and Forecast System (HAFS)</vt:lpstr>
      <vt:lpstr>Evaluation of DA Performance – Observation Space Diagnostics</vt:lpstr>
      <vt:lpstr>Resolution Experiments</vt:lpstr>
      <vt:lpstr>PowerPoint Presentation</vt:lpstr>
      <vt:lpstr>Resolution Experiments: Results</vt:lpstr>
      <vt:lpstr>Consistency Ratio of HC39: ‘‘non-inner-core’’ observations</vt:lpstr>
      <vt:lpstr>Consistency Ratio of HC39: ‘‘inner-core’’ observations</vt:lpstr>
      <vt:lpstr>QC for inner-core observations</vt:lpstr>
      <vt:lpstr>PowerPoint Presentation</vt:lpstr>
      <vt:lpstr>PowerPoint Presentation</vt:lpstr>
      <vt:lpstr>Online QC + observation space diagnostics: Observation Error Tuning Experiments:</vt:lpstr>
      <vt:lpstr>PowerPoint Presentation</vt:lpstr>
      <vt:lpstr>Conclusion</vt:lpstr>
      <vt:lpstr>Thanks for listening! 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Hurricane Research at NOAA</dc:title>
  <cp:lastModifiedBy>Xiaomin Chen</cp:lastModifiedBy>
  <cp:revision>89</cp:revision>
  <dcterms:modified xsi:type="dcterms:W3CDTF">2023-02-09T15:24:05Z</dcterms:modified>
</cp:coreProperties>
</file>